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2" r:id="rId4"/>
    <p:sldId id="273" r:id="rId5"/>
    <p:sldId id="259" r:id="rId6"/>
    <p:sldId id="266" r:id="rId7"/>
    <p:sldId id="276" r:id="rId8"/>
    <p:sldId id="267" r:id="rId9"/>
    <p:sldId id="278" r:id="rId10"/>
    <p:sldId id="256" r:id="rId11"/>
    <p:sldId id="260" r:id="rId12"/>
    <p:sldId id="262" r:id="rId13"/>
    <p:sldId id="264" r:id="rId14"/>
    <p:sldId id="265" r:id="rId15"/>
    <p:sldId id="269" r:id="rId16"/>
    <p:sldId id="263" r:id="rId17"/>
    <p:sldId id="270" r:id="rId18"/>
    <p:sldId id="268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609" autoAdjust="0"/>
  </p:normalViewPr>
  <p:slideViewPr>
    <p:cSldViewPr>
      <p:cViewPr varScale="1">
        <p:scale>
          <a:sx n="84" d="100"/>
          <a:sy n="8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0682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018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13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8966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84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6195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667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989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033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149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8157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BF46-B997-4978-B211-EEF751EE66B5}" type="datetimeFigureOut">
              <a:rPr lang="de-DE" smtClean="0"/>
              <a:pPr/>
              <a:t>17.09.2013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69F2-AD88-458B-88FB-6E4FBCFDB7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2064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0608" y="5387975"/>
            <a:ext cx="7988424" cy="1470025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Hengelo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loopt</a:t>
            </a:r>
            <a:r>
              <a:rPr lang="de-DE" sz="3200" b="1" dirty="0" smtClean="0"/>
              <a:t> leeg!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E:\te-huur-nederlan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596714"/>
          </a:xfrm>
          <a:prstGeom prst="rect">
            <a:avLst/>
          </a:prstGeom>
          <a:noFill/>
        </p:spPr>
      </p:pic>
      <p:pic>
        <p:nvPicPr>
          <p:cNvPr id="2051" name="Picture 3" descr="E:\Executie-Verkoop-Groen-Geel.jpg"/>
          <p:cNvPicPr>
            <a:picLocks noChangeAspect="1" noChangeArrowheads="1"/>
          </p:cNvPicPr>
          <p:nvPr/>
        </p:nvPicPr>
        <p:blipFill>
          <a:blip r:embed="rId3" cstate="print"/>
          <a:srcRect l="2700" t="754" r="1097" b="3416"/>
          <a:stretch>
            <a:fillRect/>
          </a:stretch>
        </p:blipFill>
        <p:spPr bwMode="auto">
          <a:xfrm>
            <a:off x="5063546" y="0"/>
            <a:ext cx="4080454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43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8072" y="5301208"/>
            <a:ext cx="7772400" cy="1470025"/>
          </a:xfrm>
        </p:spPr>
        <p:txBody>
          <a:bodyPr/>
          <a:lstStyle/>
          <a:p>
            <a:r>
              <a:rPr lang="de-DE" b="1" dirty="0" smtClean="0"/>
              <a:t>IKEA</a:t>
            </a:r>
            <a:r>
              <a:rPr lang="de-DE" dirty="0" smtClean="0"/>
              <a:t> terug de stad in 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05" t="19565" r="21012"/>
          <a:stretch/>
        </p:blipFill>
        <p:spPr>
          <a:xfrm>
            <a:off x="4857069" y="0"/>
            <a:ext cx="4286931" cy="518295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764704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 smtClean="0"/>
              <a:t>IKEA-model</a:t>
            </a:r>
            <a:r>
              <a:rPr lang="nl-NL" sz="4000" dirty="0" smtClean="0"/>
              <a:t> </a:t>
            </a:r>
          </a:p>
          <a:p>
            <a:r>
              <a:rPr lang="nl-NL" sz="4000" dirty="0" smtClean="0"/>
              <a:t>gaat oplossingen </a:t>
            </a:r>
          </a:p>
          <a:p>
            <a:r>
              <a:rPr lang="nl-NL" sz="4000" dirty="0" smtClean="0"/>
              <a:t>bundelen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 </a:t>
            </a:r>
          </a:p>
          <a:p>
            <a:r>
              <a:rPr lang="nl-NL" dirty="0" smtClean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7883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517232"/>
            <a:ext cx="7812360" cy="1398017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err="1" smtClean="0"/>
              <a:t>routes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r="11846"/>
          <a:stretch/>
        </p:blipFill>
        <p:spPr>
          <a:xfrm>
            <a:off x="0" y="-27384"/>
            <a:ext cx="9144000" cy="5860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6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16632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hoekaanduiding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38" r="11570" b="10627"/>
          <a:stretch/>
        </p:blipFill>
        <p:spPr>
          <a:xfrm>
            <a:off x="5076056" y="3429000"/>
            <a:ext cx="3901831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1"/>
          <a:stretch/>
        </p:blipFill>
        <p:spPr>
          <a:xfrm>
            <a:off x="467544" y="648144"/>
            <a:ext cx="5594004" cy="4244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1252" y="162880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licht</a:t>
            </a:r>
          </a:p>
          <a:p>
            <a:r>
              <a:rPr lang="nl-NL" dirty="0"/>
              <a:t>v</a:t>
            </a:r>
            <a:r>
              <a:rPr lang="nl-NL" dirty="0" smtClean="0"/>
              <a:t>riendelijk</a:t>
            </a:r>
          </a:p>
          <a:p>
            <a:r>
              <a:rPr lang="nl-NL" dirty="0" smtClean="0"/>
              <a:t>duidelijk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965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8" t="2504" r="4538" b="3203"/>
          <a:stretch/>
        </p:blipFill>
        <p:spPr>
          <a:xfrm>
            <a:off x="1279374" y="0"/>
            <a:ext cx="7864626" cy="556185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116632" y="5387975"/>
            <a:ext cx="7772400" cy="1470025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Straataanduiding</a:t>
            </a:r>
            <a:endParaRPr lang="nl-NL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196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05" t="4177" r="3099" b="10718"/>
          <a:stretch/>
        </p:blipFill>
        <p:spPr>
          <a:xfrm>
            <a:off x="1304100" y="0"/>
            <a:ext cx="7839900" cy="55892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756592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Route </a:t>
            </a:r>
            <a:r>
              <a:rPr lang="de-DE" sz="3200" b="1" dirty="0" err="1" smtClean="0"/>
              <a:t>langs</a:t>
            </a:r>
            <a:r>
              <a:rPr lang="de-DE" sz="3200" b="1" dirty="0" smtClean="0"/>
              <a:t> de Markt</a:t>
            </a:r>
            <a:endParaRPr lang="de-DE" sz="3200" dirty="0"/>
          </a:p>
        </p:txBody>
      </p:sp>
      <p:sp>
        <p:nvSpPr>
          <p:cNvPr id="5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256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8640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logistiek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gemak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" t="1256" r="4326" b="2317"/>
          <a:stretch/>
        </p:blipFill>
        <p:spPr>
          <a:xfrm>
            <a:off x="1403648" y="0"/>
            <a:ext cx="7740352" cy="5620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0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" y="120740"/>
            <a:ext cx="9161099" cy="6476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9832" y="6453336"/>
            <a:ext cx="6084168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/>
              <a:t>d</a:t>
            </a:r>
            <a:r>
              <a:rPr lang="de-DE" sz="3200" b="1" dirty="0" smtClean="0"/>
              <a:t>istributie centrums</a:t>
            </a:r>
            <a:endParaRPr lang="de-DE" sz="3200" dirty="0"/>
          </a:p>
        </p:txBody>
      </p:sp>
      <p:sp>
        <p:nvSpPr>
          <p:cNvPr id="5" name="Rectangle 4"/>
          <p:cNvSpPr/>
          <p:nvPr/>
        </p:nvSpPr>
        <p:spPr>
          <a:xfrm>
            <a:off x="2987824" y="612726"/>
            <a:ext cx="5436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parkeer mogelijkheden</a:t>
            </a:r>
          </a:p>
          <a:p>
            <a:endParaRPr lang="nl-NL" dirty="0"/>
          </a:p>
          <a:p>
            <a:r>
              <a:rPr lang="nl-NL" dirty="0"/>
              <a:t>g</a:t>
            </a:r>
            <a:r>
              <a:rPr lang="nl-NL" dirty="0" smtClean="0"/>
              <a:t>een gesjouw met tassen</a:t>
            </a:r>
          </a:p>
          <a:p>
            <a:r>
              <a:rPr lang="nl-NL" dirty="0"/>
              <a:t>o</a:t>
            </a:r>
            <a:r>
              <a:rPr lang="nl-NL" dirty="0" smtClean="0"/>
              <a:t>p de terugweg je bestelling </a:t>
            </a:r>
          </a:p>
          <a:p>
            <a:r>
              <a:rPr lang="nl-NL" dirty="0" smtClean="0"/>
              <a:t>direct inladen in de auto 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596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digitaliseren van productieprocessen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696">
            <a:off x="1793371" y="351280"/>
            <a:ext cx="4724966" cy="5289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Gemak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voor</a:t>
            </a:r>
            <a:r>
              <a:rPr lang="de-DE" sz="3200" b="1" dirty="0" smtClean="0"/>
              <a:t> Hengeloers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fbeelding 4" descr="BEREN-ZATERDAGMARKT-IMG_20120721_13271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4012" r="15351"/>
          <a:stretch>
            <a:fillRect/>
          </a:stretch>
        </p:blipFill>
        <p:spPr>
          <a:xfrm>
            <a:off x="4355977" y="0"/>
            <a:ext cx="4788024" cy="592219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116632"/>
            <a:ext cx="3744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latin typeface="Bradley Hand ITC" pitchFamily="66" charset="0"/>
              </a:rPr>
              <a:t>Een dagje  shoppen = ‘n eitje</a:t>
            </a:r>
          </a:p>
          <a:p>
            <a:endParaRPr lang="nl-NL" dirty="0" smtClean="0"/>
          </a:p>
          <a:p>
            <a:r>
              <a:rPr lang="nl-NL" dirty="0" smtClean="0">
                <a:latin typeface="Bradley Hand ITC" pitchFamily="66" charset="0"/>
              </a:rPr>
              <a:t>Op de fiets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Parkeren op hoek van winkelstraat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Kinderen kunnen onderweg spelen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Producten uitproberen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Pauze houden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Gescande producten ophalen en afrekenen bij distributiepunt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Gratis bezorging bij dichtstbijzijnd </a:t>
            </a:r>
            <a:r>
              <a:rPr lang="nl-NL" dirty="0" err="1" smtClean="0">
                <a:latin typeface="Bradley Hand ITC" pitchFamily="66" charset="0"/>
              </a:rPr>
              <a:t>Kiala-punt</a:t>
            </a:r>
            <a:r>
              <a:rPr lang="nl-NL" dirty="0" smtClean="0">
                <a:latin typeface="Bradley Hand ITC" pitchFamily="66" charset="0"/>
              </a:rPr>
              <a:t> in de wijk</a:t>
            </a:r>
          </a:p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Op de fiets naar huis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18487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499992" y="5517232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err="1" smtClean="0">
                <a:latin typeface="Broadway" pitchFamily="82" charset="0"/>
              </a:rPr>
              <a:t>Let’s</a:t>
            </a:r>
            <a:r>
              <a:rPr lang="nl-NL" sz="3000" dirty="0" smtClean="0">
                <a:latin typeface="Broadway" pitchFamily="82" charset="0"/>
              </a:rPr>
              <a:t> do </a:t>
            </a:r>
            <a:r>
              <a:rPr lang="nl-NL" sz="3000" dirty="0" err="1" smtClean="0">
                <a:latin typeface="Broadway" pitchFamily="82" charset="0"/>
              </a:rPr>
              <a:t>it</a:t>
            </a:r>
            <a:r>
              <a:rPr lang="nl-NL" sz="3000" dirty="0" smtClean="0">
                <a:latin typeface="Broadway" pitchFamily="82" charset="0"/>
              </a:rPr>
              <a:t>!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620688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latin typeface="Californian FB" pitchFamily="18" charset="0"/>
              </a:rPr>
              <a:t>Winkeliersvereniging en de Gemeente </a:t>
            </a:r>
          </a:p>
          <a:p>
            <a:r>
              <a:rPr lang="nl-NL" sz="4000" dirty="0" smtClean="0">
                <a:latin typeface="Californian FB" pitchFamily="18" charset="0"/>
              </a:rPr>
              <a:t>moeten handen </a:t>
            </a:r>
          </a:p>
          <a:p>
            <a:r>
              <a:rPr lang="nl-NL" sz="4000" dirty="0" smtClean="0">
                <a:latin typeface="Californian FB" pitchFamily="18" charset="0"/>
              </a:rPr>
              <a:t>ineen slaan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36296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‘Ik ben voor’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5877273"/>
            <a:ext cx="7812360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Huidige problematiek</a:t>
            </a:r>
            <a:endParaRPr kumimoji="0" lang="nl-NL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hoek 5"/>
          <p:cNvSpPr/>
          <p:nvPr/>
        </p:nvSpPr>
        <p:spPr>
          <a:xfrm>
            <a:off x="4860032" y="3645024"/>
            <a:ext cx="3960440" cy="21602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500" dirty="0" smtClean="0"/>
              <a:t>Traditioneel winkelgebied</a:t>
            </a:r>
          </a:p>
          <a:p>
            <a:r>
              <a:rPr lang="nl-NL" sz="2500" dirty="0" smtClean="0"/>
              <a:t>gestandaardiseerde </a:t>
            </a:r>
          </a:p>
          <a:p>
            <a:r>
              <a:rPr lang="nl-NL" sz="2500" dirty="0" smtClean="0"/>
              <a:t>gevels</a:t>
            </a:r>
            <a:endParaRPr lang="nl-NL" sz="2500" dirty="0"/>
          </a:p>
        </p:txBody>
      </p:sp>
      <p:sp>
        <p:nvSpPr>
          <p:cNvPr id="7" name="Rechthoek 6"/>
          <p:cNvSpPr/>
          <p:nvPr/>
        </p:nvSpPr>
        <p:spPr>
          <a:xfrm>
            <a:off x="0" y="1844824"/>
            <a:ext cx="4320480" cy="2924944"/>
          </a:xfrm>
          <a:prstGeom prst="rect">
            <a:avLst/>
          </a:prstGeom>
          <a:blipFill>
            <a:blip r:embed="rId2" cstate="print">
              <a:lum contrast="20000"/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3000" dirty="0" smtClean="0">
                <a:latin typeface="Arial Narrow" pitchFamily="34" charset="0"/>
              </a:rPr>
              <a:t>Leegstand winkelpanden</a:t>
            </a:r>
            <a:endParaRPr lang="nl-NL" sz="3000" dirty="0">
              <a:latin typeface="Arial Narrow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535488" y="0"/>
            <a:ext cx="4608512" cy="3068960"/>
          </a:xfrm>
          <a:prstGeom prst="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endParaRPr lang="nl-NL" sz="2500" dirty="0" smtClean="0"/>
          </a:p>
          <a:p>
            <a:pPr algn="r">
              <a:lnSpc>
                <a:spcPct val="150000"/>
              </a:lnSpc>
            </a:pPr>
            <a:r>
              <a:rPr lang="nl-NL" sz="2500" dirty="0" smtClean="0">
                <a:solidFill>
                  <a:schemeClr val="tx1"/>
                </a:solidFill>
              </a:rPr>
              <a:t>Minder koopkracht</a:t>
            </a:r>
          </a:p>
          <a:p>
            <a:pPr algn="r">
              <a:lnSpc>
                <a:spcPct val="150000"/>
              </a:lnSpc>
            </a:pPr>
            <a:r>
              <a:rPr lang="nl-NL" sz="2500" dirty="0" smtClean="0">
                <a:solidFill>
                  <a:schemeClr val="tx1"/>
                </a:solidFill>
              </a:rPr>
              <a:t>Huur wordt onbetaalbaar</a:t>
            </a:r>
          </a:p>
          <a:p>
            <a:pPr algn="r">
              <a:lnSpc>
                <a:spcPct val="150000"/>
              </a:lnSpc>
            </a:pPr>
            <a:r>
              <a:rPr lang="nl-NL" sz="2500" dirty="0" smtClean="0">
                <a:solidFill>
                  <a:schemeClr val="tx1"/>
                </a:solidFill>
              </a:rPr>
              <a:t>Verpaupering</a:t>
            </a:r>
          </a:p>
          <a:p>
            <a:pPr algn="r">
              <a:lnSpc>
                <a:spcPct val="150000"/>
              </a:lnSpc>
            </a:pPr>
            <a:r>
              <a:rPr lang="nl-NL" sz="2500" dirty="0" smtClean="0">
                <a:solidFill>
                  <a:schemeClr val="tx1"/>
                </a:solidFill>
              </a:rPr>
              <a:t>Sterke neerwaartse spiraal</a:t>
            </a:r>
          </a:p>
          <a:p>
            <a:pPr algn="ctr">
              <a:lnSpc>
                <a:spcPct val="150000"/>
              </a:lnSpc>
            </a:pP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5877273"/>
            <a:ext cx="7812360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Huidige problematiek</a:t>
            </a:r>
            <a:endParaRPr kumimoji="0" lang="nl-NL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3851920" cy="263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</a:rPr>
              <a:t>vergrijzing</a:t>
            </a:r>
            <a:endParaRPr lang="nl-NL" sz="3000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092280" y="0"/>
            <a:ext cx="2051720" cy="4608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Geen </a:t>
            </a:r>
          </a:p>
          <a:p>
            <a:pPr algn="r"/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aantrekkelijk </a:t>
            </a:r>
          </a:p>
          <a:p>
            <a:pPr algn="r"/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avondleven</a:t>
            </a:r>
          </a:p>
          <a:p>
            <a:pPr algn="r"/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 de stad </a:t>
            </a:r>
          </a:p>
          <a:p>
            <a:pPr algn="r"/>
            <a:endParaRPr lang="nl-NL" sz="2200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voor alle</a:t>
            </a:r>
          </a:p>
          <a:p>
            <a:pPr algn="r"/>
            <a:r>
              <a:rPr lang="nl-NL" sz="2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doelgroepen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3347864" y="2276872"/>
            <a:ext cx="3528392" cy="352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500" b="1" dirty="0" smtClean="0">
                <a:solidFill>
                  <a:schemeClr val="tx2">
                    <a:lumMod val="50000"/>
                  </a:schemeClr>
                </a:solidFill>
              </a:rPr>
              <a:t>Jongeren trekken weg </a:t>
            </a:r>
            <a:endParaRPr lang="nl-NL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fast city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41" r="4641" b="928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5576" y="260648"/>
            <a:ext cx="763284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latin typeface="Arial Black" pitchFamily="34" charset="0"/>
              </a:rPr>
              <a:t>Minder winkelen</a:t>
            </a:r>
          </a:p>
          <a:p>
            <a:pPr algn="r"/>
            <a:endParaRPr lang="nl-NL" sz="2000" dirty="0" smtClean="0"/>
          </a:p>
          <a:p>
            <a:pPr algn="r"/>
            <a:r>
              <a:rPr lang="nl-NL" sz="2500" dirty="0" smtClean="0">
                <a:latin typeface="Antique Olive Compact" pitchFamily="34" charset="0"/>
              </a:rPr>
              <a:t>Internet aankopen</a:t>
            </a:r>
          </a:p>
          <a:p>
            <a:endParaRPr lang="nl-NL" sz="2000" dirty="0" smtClean="0"/>
          </a:p>
          <a:p>
            <a:r>
              <a:rPr lang="nl-NL" sz="2500" i="1" u="sng" dirty="0" smtClean="0">
                <a:latin typeface="MS Mincho" pitchFamily="49" charset="-128"/>
                <a:ea typeface="MS Mincho" pitchFamily="49" charset="-128"/>
              </a:rPr>
              <a:t>Snel </a:t>
            </a:r>
            <a:r>
              <a:rPr lang="nl-NL" sz="2500" i="1" u="sng" dirty="0" err="1" smtClean="0">
                <a:latin typeface="MS Mincho" pitchFamily="49" charset="-128"/>
                <a:ea typeface="MS Mincho" pitchFamily="49" charset="-128"/>
              </a:rPr>
              <a:t>snel</a:t>
            </a:r>
            <a:r>
              <a:rPr lang="nl-NL" sz="2500" i="1" u="sng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nl-NL" sz="2500" i="1" u="sng" dirty="0" err="1" smtClean="0">
                <a:latin typeface="MS Mincho" pitchFamily="49" charset="-128"/>
                <a:ea typeface="MS Mincho" pitchFamily="49" charset="-128"/>
              </a:rPr>
              <a:t>snel</a:t>
            </a:r>
            <a:r>
              <a:rPr lang="nl-NL" sz="2500" i="1" u="sng" dirty="0" smtClean="0">
                <a:latin typeface="MS Mincho" pitchFamily="49" charset="-128"/>
                <a:ea typeface="MS Mincho" pitchFamily="49" charset="-128"/>
              </a:rPr>
              <a:t>	</a:t>
            </a:r>
          </a:p>
          <a:p>
            <a:pPr algn="r"/>
            <a:endParaRPr lang="nl-NL" sz="2000" dirty="0" smtClean="0"/>
          </a:p>
          <a:p>
            <a:pPr algn="r"/>
            <a:r>
              <a:rPr lang="nl-NL" sz="2500" dirty="0" smtClean="0">
                <a:latin typeface="Broadway" pitchFamily="82" charset="0"/>
              </a:rPr>
              <a:t>Winkelen = beleving</a:t>
            </a:r>
          </a:p>
          <a:p>
            <a:endParaRPr lang="nl-NL" sz="2500" dirty="0" smtClean="0"/>
          </a:p>
          <a:p>
            <a:r>
              <a:rPr lang="nl-NL" sz="3000" dirty="0" smtClean="0">
                <a:latin typeface="Copperplate32bc" pitchFamily="34" charset="0"/>
              </a:rPr>
              <a:t>Grote bedrijven </a:t>
            </a:r>
            <a:r>
              <a:rPr lang="nl-NL" sz="2000" dirty="0" smtClean="0">
                <a:latin typeface="Copperplate32bc" pitchFamily="34" charset="0"/>
              </a:rPr>
              <a:t>bezetten het stadcentrum </a:t>
            </a:r>
          </a:p>
          <a:p>
            <a:r>
              <a:rPr lang="nl-NL" dirty="0" smtClean="0"/>
              <a:t>dat gaan we dus lekker even niet doen</a:t>
            </a:r>
          </a:p>
          <a:p>
            <a:pPr algn="r"/>
            <a:endParaRPr lang="nl-NL" sz="2000" dirty="0" smtClean="0"/>
          </a:p>
          <a:p>
            <a:pPr algn="r"/>
            <a:r>
              <a:rPr lang="nl-NL" sz="2500" dirty="0" err="1" smtClean="0">
                <a:latin typeface="Bauhaus 93" pitchFamily="82" charset="0"/>
              </a:rPr>
              <a:t>Smartphone</a:t>
            </a:r>
            <a:endParaRPr lang="nl-NL" sz="2500" dirty="0" smtClean="0">
              <a:latin typeface="Bauhaus 93" pitchFamily="82" charset="0"/>
            </a:endParaRPr>
          </a:p>
          <a:p>
            <a:endParaRPr lang="nl-NL" sz="2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nl-NL" sz="2500" dirty="0" smtClean="0">
                <a:latin typeface="Consolas" pitchFamily="49" charset="0"/>
                <a:cs typeface="Consolas" pitchFamily="49" charset="0"/>
              </a:rPr>
              <a:t>Grote  distributiecentrums</a:t>
            </a:r>
          </a:p>
          <a:p>
            <a:endParaRPr lang="nl-NL" sz="2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5877273"/>
            <a:ext cx="7812360" cy="980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Scenario </a:t>
            </a:r>
            <a:r>
              <a:rPr lang="nl-NL" sz="3200" b="1" dirty="0" err="1" smtClean="0">
                <a:latin typeface="+mj-lt"/>
                <a:ea typeface="+mj-ea"/>
                <a:cs typeface="+mj-cs"/>
              </a:rPr>
              <a:t>Fast</a:t>
            </a:r>
            <a:r>
              <a:rPr lang="nl-NL" sz="3200" b="1" dirty="0" smtClean="0">
                <a:latin typeface="+mj-lt"/>
                <a:ea typeface="+mj-ea"/>
                <a:cs typeface="+mj-cs"/>
              </a:rPr>
              <a:t> City</a:t>
            </a:r>
            <a:endParaRPr kumimoji="0" lang="nl-NL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805264"/>
            <a:ext cx="7812360" cy="792088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err="1" smtClean="0"/>
              <a:t>schaalverkleining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812313" cy="538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1547664" y="170080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2987824" y="908720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3419872" y="2564904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 flipV="1">
            <a:off x="3419872" y="3501008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3203848" y="3861048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827584" y="3573016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5"/>
          <p:cNvSpPr/>
          <p:nvPr/>
        </p:nvSpPr>
        <p:spPr>
          <a:xfrm>
            <a:off x="5220072" y="1628800"/>
            <a:ext cx="3708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/>
              <a:t>groei naar buiten verminderen</a:t>
            </a:r>
          </a:p>
          <a:p>
            <a:pPr algn="r"/>
            <a:r>
              <a:rPr lang="nl-NL" sz="2000" dirty="0" smtClean="0"/>
              <a:t>                                             </a:t>
            </a:r>
          </a:p>
          <a:p>
            <a:pPr algn="r"/>
            <a:r>
              <a:rPr lang="nl-NL" sz="2000" dirty="0" smtClean="0"/>
              <a:t>binnenstad sterken</a:t>
            </a:r>
          </a:p>
          <a:p>
            <a:pPr algn="r"/>
            <a:endParaRPr lang="nl-NL" sz="2000" dirty="0" smtClean="0"/>
          </a:p>
          <a:p>
            <a:pPr algn="r"/>
            <a:r>
              <a:rPr lang="nl-NL" sz="2000" dirty="0" smtClean="0"/>
              <a:t>verkleinen van winkelgebied</a:t>
            </a:r>
          </a:p>
          <a:p>
            <a:pPr algn="r"/>
            <a:endParaRPr lang="nl-N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74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3" t="4202" b="6512"/>
          <a:stretch/>
        </p:blipFill>
        <p:spPr>
          <a:xfrm>
            <a:off x="4211960" y="0"/>
            <a:ext cx="4932040" cy="6032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2852936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hersteld</a:t>
            </a:r>
            <a:r>
              <a:rPr lang="nl-NL" dirty="0"/>
              <a:t>, mede door  het huidige </a:t>
            </a:r>
            <a:endParaRPr lang="nl-NL" dirty="0" smtClean="0"/>
          </a:p>
          <a:p>
            <a:r>
              <a:rPr lang="nl-NL" dirty="0" smtClean="0"/>
              <a:t>puienbleid </a:t>
            </a:r>
            <a:r>
              <a:rPr lang="nl-NL" dirty="0"/>
              <a:t>van de gemeente</a:t>
            </a:r>
          </a:p>
          <a:p>
            <a:endParaRPr lang="nl-NL" dirty="0" smtClean="0"/>
          </a:p>
          <a:p>
            <a:r>
              <a:rPr lang="nl-NL" dirty="0" smtClean="0"/>
              <a:t>Grote winkelketens weg</a:t>
            </a:r>
          </a:p>
          <a:p>
            <a:endParaRPr lang="nl-NL" dirty="0" smtClean="0"/>
          </a:p>
          <a:p>
            <a:r>
              <a:rPr lang="nl-NL" dirty="0" smtClean="0"/>
              <a:t>Auto’s  met mate</a:t>
            </a:r>
          </a:p>
          <a:p>
            <a:endParaRPr lang="nl-NL" dirty="0"/>
          </a:p>
          <a:p>
            <a:r>
              <a:rPr lang="nl-NL" dirty="0" smtClean="0"/>
              <a:t>laad- </a:t>
            </a:r>
            <a:r>
              <a:rPr lang="nl-NL" dirty="0"/>
              <a:t>en los </a:t>
            </a:r>
            <a:r>
              <a:rPr lang="nl-NL" dirty="0" smtClean="0"/>
              <a:t>verkeer verdwijnt </a:t>
            </a:r>
            <a:r>
              <a:rPr lang="nl-NL" dirty="0"/>
              <a:t>uit</a:t>
            </a:r>
          </a:p>
          <a:p>
            <a:r>
              <a:rPr lang="nl-NL" dirty="0"/>
              <a:t>de </a:t>
            </a:r>
            <a:r>
              <a:rPr lang="nl-NL" dirty="0" smtClean="0"/>
              <a:t>binnenstad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95536" y="188640"/>
            <a:ext cx="3384376" cy="252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5517232"/>
            <a:ext cx="7812360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err="1" smtClean="0">
                <a:latin typeface="+mj-lt"/>
                <a:ea typeface="+mj-ea"/>
                <a:cs typeface="+mj-cs"/>
              </a:rPr>
              <a:t>Autentieke</a:t>
            </a:r>
            <a:r>
              <a:rPr lang="de-DE" sz="3200" b="1" dirty="0" smtClean="0">
                <a:latin typeface="+mj-lt"/>
                <a:ea typeface="+mj-ea"/>
                <a:cs typeface="+mj-cs"/>
              </a:rPr>
              <a:t> binnenstad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80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39552" y="476672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/>
              <a:t>Probleem</a:t>
            </a:r>
          </a:p>
          <a:p>
            <a:r>
              <a:rPr lang="nl-NL" dirty="0" smtClean="0"/>
              <a:t>Leegstand van winkelpanden</a:t>
            </a:r>
          </a:p>
          <a:p>
            <a:endParaRPr lang="nl-NL" dirty="0" smtClean="0"/>
          </a:p>
          <a:p>
            <a:r>
              <a:rPr lang="nl-NL" dirty="0" smtClean="0"/>
              <a:t>Minder koopkracht </a:t>
            </a:r>
          </a:p>
          <a:p>
            <a:endParaRPr lang="nl-NL" dirty="0" smtClean="0"/>
          </a:p>
          <a:p>
            <a:r>
              <a:rPr lang="nl-NL" dirty="0" smtClean="0"/>
              <a:t>huur wordt onbetaalbaar </a:t>
            </a:r>
          </a:p>
          <a:p>
            <a:endParaRPr lang="nl-NL" dirty="0" smtClean="0"/>
          </a:p>
          <a:p>
            <a:r>
              <a:rPr lang="nl-NL" dirty="0" smtClean="0"/>
              <a:t>leegstand / verpaupering  </a:t>
            </a:r>
          </a:p>
          <a:p>
            <a:endParaRPr lang="nl-NL" dirty="0" smtClean="0"/>
          </a:p>
          <a:p>
            <a:r>
              <a:rPr lang="nl-NL" dirty="0" smtClean="0"/>
              <a:t>sterke neerwaartse spiraal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5517232"/>
            <a:ext cx="7812360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Hengelo vol nieuwe winkels</a:t>
            </a:r>
            <a:endParaRPr kumimoji="0" lang="nl-NL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6084168" y="2492896"/>
            <a:ext cx="0" cy="1872208"/>
          </a:xfrm>
          <a:prstGeom prst="straightConnector1">
            <a:avLst/>
          </a:prstGeom>
          <a:ln w="139700">
            <a:solidFill>
              <a:srgbClr val="92D050"/>
            </a:solidFill>
            <a:round/>
            <a:tailEnd type="arrow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6300192" y="242088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Huur omlaag</a:t>
            </a:r>
            <a:endParaRPr lang="nl-NL" sz="4000" dirty="0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5148064" y="548680"/>
            <a:ext cx="0" cy="1872208"/>
          </a:xfrm>
          <a:prstGeom prst="straightConnector1">
            <a:avLst/>
          </a:prstGeom>
          <a:ln w="139700">
            <a:solidFill>
              <a:srgbClr val="92D050"/>
            </a:solidFill>
            <a:round/>
            <a:tailEnd type="arrow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5652120" y="5486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Winkels verkleinen</a:t>
            </a:r>
            <a:endParaRPr lang="nl-NL" sz="4000" dirty="0"/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4788024" y="5157192"/>
            <a:ext cx="3672408" cy="0"/>
          </a:xfrm>
          <a:prstGeom prst="straightConnector1">
            <a:avLst/>
          </a:prstGeom>
          <a:ln w="139700">
            <a:solidFill>
              <a:srgbClr val="92D050"/>
            </a:solidFill>
            <a:round/>
            <a:tailEnd type="arrow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755576" y="479715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nieuw doelgroep</a:t>
            </a:r>
            <a:endParaRPr lang="nl-NL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jonge ondernemerskopie.jpg"/>
          <p:cNvPicPr>
            <a:picLocks noChangeAspect="1"/>
          </p:cNvPicPr>
          <p:nvPr/>
        </p:nvPicPr>
        <p:blipFill>
          <a:blip r:embed="rId2" cstate="print"/>
          <a:srcRect l="2655" t="20690"/>
          <a:stretch>
            <a:fillRect/>
          </a:stretch>
        </p:blipFill>
        <p:spPr>
          <a:xfrm>
            <a:off x="-21247" y="0"/>
            <a:ext cx="9165247" cy="580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5387975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err="1"/>
              <a:t>j</a:t>
            </a:r>
            <a:r>
              <a:rPr lang="de-DE" sz="3200" b="1" dirty="0" err="1" smtClean="0"/>
              <a:t>onge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ondernemers</a:t>
            </a:r>
            <a:endParaRPr lang="de-DE" sz="3200" dirty="0"/>
          </a:p>
        </p:txBody>
      </p:sp>
      <p:sp>
        <p:nvSpPr>
          <p:cNvPr id="4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403648" y="2348880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/>
              <a:t>product show in </a:t>
            </a:r>
          </a:p>
          <a:p>
            <a:pPr algn="ctr"/>
            <a:r>
              <a:rPr lang="nl-NL" sz="2000" dirty="0" smtClean="0"/>
              <a:t>kleiner pand</a:t>
            </a:r>
          </a:p>
          <a:p>
            <a:pPr algn="ctr"/>
            <a:endParaRPr lang="nl-NL" sz="2000" dirty="0" smtClean="0"/>
          </a:p>
          <a:p>
            <a:pPr algn="ctr"/>
            <a:r>
              <a:rPr lang="nl-NL" sz="2000" dirty="0" smtClean="0"/>
              <a:t>opslag </a:t>
            </a:r>
            <a:r>
              <a:rPr lang="nl-NL" sz="2000" dirty="0"/>
              <a:t>centraal </a:t>
            </a:r>
            <a:endParaRPr lang="nl-NL" sz="2000" dirty="0" smtClean="0"/>
          </a:p>
          <a:p>
            <a:pPr algn="ctr"/>
            <a:endParaRPr lang="nl-NL" sz="2000" dirty="0" smtClean="0"/>
          </a:p>
          <a:p>
            <a:pPr algn="ctr"/>
            <a:r>
              <a:rPr lang="nl-NL" sz="2000" dirty="0" smtClean="0"/>
              <a:t>geen </a:t>
            </a:r>
            <a:r>
              <a:rPr lang="nl-NL" sz="2000" dirty="0"/>
              <a:t>eigen magazijn </a:t>
            </a:r>
            <a:r>
              <a:rPr lang="nl-NL" sz="2000" dirty="0" smtClean="0"/>
              <a:t>onderhouden</a:t>
            </a:r>
          </a:p>
          <a:p>
            <a:pPr algn="ctr"/>
            <a:endParaRPr lang="nl-NL" sz="2000" dirty="0" smtClean="0"/>
          </a:p>
          <a:p>
            <a:pPr algn="ctr"/>
            <a:r>
              <a:rPr lang="nl-NL" sz="2000" dirty="0" smtClean="0">
                <a:sym typeface="Wingdings" panose="05000000000000000000" pitchFamily="2" charset="2"/>
              </a:rPr>
              <a:t>betaalbaar</a:t>
            </a:r>
            <a:endParaRPr lang="de-DE" sz="2000" dirty="0"/>
          </a:p>
        </p:txBody>
      </p:sp>
    </p:spTree>
    <p:extLst>
      <p:ext uri="{BB962C8B-B14F-4D97-AF65-F5344CB8AC3E}">
        <p14:creationId xmlns="" xmlns:p14="http://schemas.microsoft.com/office/powerpoint/2010/main" val="22930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media_xll_1435078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l="6408"/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1640" y="5517232"/>
            <a:ext cx="7812360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err="1" smtClean="0">
                <a:latin typeface="+mj-lt"/>
                <a:ea typeface="+mj-ea"/>
                <a:cs typeface="+mj-cs"/>
              </a:rPr>
              <a:t>Vergrijzing</a:t>
            </a:r>
            <a:r>
              <a:rPr lang="de-DE" sz="3200" b="1" dirty="0" smtClean="0">
                <a:latin typeface="+mj-lt"/>
                <a:ea typeface="+mj-ea"/>
                <a:cs typeface="+mj-cs"/>
              </a:rPr>
              <a:t> - </a:t>
            </a:r>
            <a:r>
              <a:rPr lang="de-DE" sz="3200" b="1" dirty="0" err="1" smtClean="0">
                <a:latin typeface="+mj-lt"/>
                <a:ea typeface="+mj-ea"/>
                <a:cs typeface="+mj-cs"/>
              </a:rPr>
              <a:t>bruisend</a:t>
            </a:r>
            <a:r>
              <a:rPr lang="de-DE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3200" b="1" dirty="0" err="1" smtClean="0">
                <a:latin typeface="+mj-lt"/>
                <a:ea typeface="+mj-ea"/>
                <a:cs typeface="+mj-cs"/>
              </a:rPr>
              <a:t>avondleven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331640" y="6453336"/>
            <a:ext cx="7812360" cy="72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hoek 7"/>
          <p:cNvSpPr/>
          <p:nvPr/>
        </p:nvSpPr>
        <p:spPr>
          <a:xfrm>
            <a:off x="1295128" y="764704"/>
            <a:ext cx="78488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Levendigheid in de stad		bewoners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Aantrekkelijke omgeving creëren 	voor overdag en ‘s nachts 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Veiligheid 			voor jong en oud</a:t>
            </a:r>
          </a:p>
          <a:p>
            <a:endParaRPr lang="nl-NL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235</Words>
  <Application>Microsoft Office PowerPoint</Application>
  <PresentationFormat>Diavoorstelling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 Theme</vt:lpstr>
      <vt:lpstr>Hengelo loopt leeg!</vt:lpstr>
      <vt:lpstr>Dia 2</vt:lpstr>
      <vt:lpstr>Dia 3</vt:lpstr>
      <vt:lpstr>Dia 4</vt:lpstr>
      <vt:lpstr>schaalverkleining</vt:lpstr>
      <vt:lpstr>Dia 6</vt:lpstr>
      <vt:lpstr>Dia 7</vt:lpstr>
      <vt:lpstr>jonge ondernemers</vt:lpstr>
      <vt:lpstr>Dia 9</vt:lpstr>
      <vt:lpstr>IKEA terug de stad in </vt:lpstr>
      <vt:lpstr>routes</vt:lpstr>
      <vt:lpstr>hoekaanduiding</vt:lpstr>
      <vt:lpstr>Straataanduiding</vt:lpstr>
      <vt:lpstr>Route langs de Markt</vt:lpstr>
      <vt:lpstr>logistiek gemak</vt:lpstr>
      <vt:lpstr>distributie centrums</vt:lpstr>
      <vt:lpstr>digitaliseren van productieprocessen</vt:lpstr>
      <vt:lpstr>Gemak voor Hengeloers</vt:lpstr>
      <vt:lpstr>Dia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Ilse</cp:lastModifiedBy>
  <cp:revision>45</cp:revision>
  <dcterms:created xsi:type="dcterms:W3CDTF">2013-09-16T19:08:22Z</dcterms:created>
  <dcterms:modified xsi:type="dcterms:W3CDTF">2013-09-17T21:37:38Z</dcterms:modified>
</cp:coreProperties>
</file>