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6" r:id="rId4"/>
    <p:sldId id="267" r:id="rId5"/>
    <p:sldId id="268" r:id="rId6"/>
    <p:sldId id="270" r:id="rId7"/>
    <p:sldId id="274" r:id="rId8"/>
    <p:sldId id="269" r:id="rId9"/>
    <p:sldId id="271" r:id="rId10"/>
    <p:sldId id="272" r:id="rId11"/>
    <p:sldId id="279" r:id="rId12"/>
    <p:sldId id="273" r:id="rId13"/>
    <p:sldId id="275" r:id="rId14"/>
    <p:sldId id="296" r:id="rId15"/>
    <p:sldId id="297" r:id="rId16"/>
    <p:sldId id="298" r:id="rId17"/>
    <p:sldId id="299" r:id="rId18"/>
    <p:sldId id="300" r:id="rId19"/>
    <p:sldId id="301" r:id="rId20"/>
    <p:sldId id="260" r:id="rId21"/>
    <p:sldId id="302" r:id="rId22"/>
    <p:sldId id="261" r:id="rId23"/>
    <p:sldId id="262" r:id="rId24"/>
    <p:sldId id="303" r:id="rId25"/>
    <p:sldId id="304" r:id="rId26"/>
    <p:sldId id="283" r:id="rId27"/>
    <p:sldId id="305" r:id="rId28"/>
    <p:sldId id="307" r:id="rId29"/>
    <p:sldId id="291" r:id="rId30"/>
    <p:sldId id="306" r:id="rId31"/>
    <p:sldId id="292" r:id="rId32"/>
    <p:sldId id="257" r:id="rId33"/>
    <p:sldId id="285" r:id="rId34"/>
    <p:sldId id="282" r:id="rId35"/>
    <p:sldId id="280" r:id="rId3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7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290" y="-5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CEB7-E32D-544E-A6E3-E56F45D7321A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5A58-5422-6247-8F9C-1E76826CDA1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74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06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53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9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24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92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0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16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22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14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29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65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F5456-FE40-264B-8227-A05622E44566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7638-A5C7-9843-81A6-F063E23709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295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201_011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72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276"/>
            <a:ext cx="9164284" cy="6873213"/>
          </a:xfrm>
          <a:prstGeom prst="rect">
            <a:avLst/>
          </a:prstGeom>
        </p:spPr>
      </p:pic>
      <p:pic>
        <p:nvPicPr>
          <p:cNvPr id="11" name="Afbeelding 10" descr="breen-logo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14" y="4401197"/>
            <a:ext cx="1228862" cy="52601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HOE CREËREN WE EEN LEUKE EN VITALE BINNENSTAD</a:t>
            </a:r>
            <a:endParaRPr lang="nl-NL" sz="24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246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923" y="0"/>
            <a:ext cx="12344398" cy="514349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MANNEN MET BAARDEN </a:t>
            </a:r>
          </a:p>
        </p:txBody>
      </p:sp>
    </p:spTree>
    <p:extLst>
      <p:ext uri="{BB962C8B-B14F-4D97-AF65-F5344CB8AC3E}">
        <p14:creationId xmlns:p14="http://schemas.microsoft.com/office/powerpoint/2010/main" val="19335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37" y="0"/>
            <a:ext cx="9414811" cy="623047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LIEFHEBBERS VAN EEN TERRASJE </a:t>
            </a:r>
          </a:p>
        </p:txBody>
      </p:sp>
    </p:spTree>
    <p:extLst>
      <p:ext uri="{BB962C8B-B14F-4D97-AF65-F5344CB8AC3E}">
        <p14:creationId xmlns:p14="http://schemas.microsoft.com/office/powerpoint/2010/main" val="35216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6456"/>
            <a:ext cx="9259551" cy="740764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LIEFHEBBERS VAN EEN MOOIE WINKEL </a:t>
            </a:r>
          </a:p>
        </p:txBody>
      </p:sp>
    </p:spTree>
    <p:extLst>
      <p:ext uri="{BB962C8B-B14F-4D97-AF65-F5344CB8AC3E}">
        <p14:creationId xmlns:p14="http://schemas.microsoft.com/office/powerpoint/2010/main" val="29737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Leegstand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Leegstand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Prijzen?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Leegstand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Prijzen?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Regelgeving?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Leegstand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Prijzen?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Regelgeving?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Gebrek aan ondernemers?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W A T   I S  H E T   P R O B L E E M  ? 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Leegstand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Prijzen?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Regelgeving?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Gebrek aan ondernemers?</a:t>
            </a:r>
          </a:p>
          <a:p>
            <a:pPr marL="38608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Onaantrekkelijke omgeving?</a:t>
            </a: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Minder winkels</a:t>
            </a:r>
          </a:p>
          <a:p>
            <a:pPr algn="ctr"/>
            <a:endParaRPr lang="nl-NL" sz="2400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201_011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276"/>
            <a:ext cx="9164284" cy="687321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HOE CREËREN WE EEN LEUKE EN VITALE BINNENSTAD</a:t>
            </a:r>
            <a:endParaRPr lang="nl-NL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51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9144000" cy="9202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nl-NL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t>Menging en flexibiliteit</a:t>
            </a:r>
            <a:endParaRPr lang="nl-NL" sz="4000" spc="3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4" name="Picture 2" descr="C:\Users\CompID 96\Desktop\Grafiek Hoorn binnenstad door jaren.jpg"/>
          <p:cNvPicPr>
            <a:picLocks noChangeAspect="1" noChangeArrowheads="1"/>
          </p:cNvPicPr>
          <p:nvPr/>
        </p:nvPicPr>
        <p:blipFill rotWithShape="1">
          <a:blip r:embed="rId2" cstate="print"/>
          <a:srcRect t="24800"/>
          <a:stretch/>
        </p:blipFill>
        <p:spPr bwMode="auto">
          <a:xfrm>
            <a:off x="78678" y="89648"/>
            <a:ext cx="9106572" cy="6158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92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Trends en ontwikkelingen</a:t>
            </a:r>
          </a:p>
          <a:p>
            <a:pPr algn="ctr"/>
            <a:endParaRPr lang="nl-NL" sz="2400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pID 96\Desktop\Hoorn binnenstad - opmaat voor de visie - 2015-12-17.jpg"/>
          <p:cNvPicPr>
            <a:picLocks noChangeAspect="1" noChangeArrowheads="1"/>
          </p:cNvPicPr>
          <p:nvPr/>
        </p:nvPicPr>
        <p:blipFill>
          <a:blip r:embed="rId2" cstate="print"/>
          <a:srcRect l="27500" t="71804" r="52953" b="7045"/>
          <a:stretch>
            <a:fillRect/>
          </a:stretch>
        </p:blipFill>
        <p:spPr bwMode="auto">
          <a:xfrm>
            <a:off x="2170006" y="2762087"/>
            <a:ext cx="5028477" cy="2411296"/>
          </a:xfrm>
          <a:prstGeom prst="rect">
            <a:avLst/>
          </a:prstGeom>
          <a:noFill/>
        </p:spPr>
      </p:pic>
      <p:pic>
        <p:nvPicPr>
          <p:cNvPr id="5" name="Picture 2" descr="C:\Users\CompID 96\Desktop\Hoorn binnenstad - opmaat voor de visie - 2015-12-17.jpg"/>
          <p:cNvPicPr>
            <a:picLocks noChangeAspect="1" noChangeArrowheads="1"/>
          </p:cNvPicPr>
          <p:nvPr/>
        </p:nvPicPr>
        <p:blipFill>
          <a:blip r:embed="rId3" cstate="print"/>
          <a:srcRect l="22990" t="80453" r="72411" b="16953"/>
          <a:stretch>
            <a:fillRect/>
          </a:stretch>
        </p:blipFill>
        <p:spPr bwMode="auto">
          <a:xfrm rot="5400000">
            <a:off x="3784270" y="2642092"/>
            <a:ext cx="1011036" cy="252759"/>
          </a:xfrm>
          <a:prstGeom prst="rect">
            <a:avLst/>
          </a:prstGeom>
          <a:noFill/>
        </p:spPr>
      </p:pic>
      <p:pic>
        <p:nvPicPr>
          <p:cNvPr id="9" name="Picture 2" descr="C:\Users\CompID 96\Desktop\Hoorn binnenstad - opmaat voor de visie - 2015-12-17.jpg"/>
          <p:cNvPicPr>
            <a:picLocks noChangeAspect="1" noChangeArrowheads="1"/>
          </p:cNvPicPr>
          <p:nvPr/>
        </p:nvPicPr>
        <p:blipFill>
          <a:blip r:embed="rId2" cstate="print"/>
          <a:srcRect l="3637" t="71804" r="77046" b="7045"/>
          <a:stretch>
            <a:fillRect/>
          </a:stretch>
        </p:blipFill>
        <p:spPr bwMode="auto">
          <a:xfrm>
            <a:off x="2097998" y="325860"/>
            <a:ext cx="4969181" cy="2411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3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5"/>
          <p:cNvSpPr>
            <a:spLocks noChangeArrowheads="1"/>
          </p:cNvSpPr>
          <p:nvPr/>
        </p:nvSpPr>
        <p:spPr bwMode="auto">
          <a:xfrm>
            <a:off x="1187624" y="3944485"/>
            <a:ext cx="2232248" cy="7207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altLang="nl-NL" sz="1400" dirty="0" smtClean="0">
                <a:solidFill>
                  <a:srgbClr val="000000"/>
                </a:solidFill>
                <a:latin typeface="OpEN SANS"/>
                <a:ea typeface="Microsoft YaHei" panose="020B0503020204020204" pitchFamily="34" charset="-122"/>
                <a:cs typeface="OpEN SANS"/>
              </a:rPr>
              <a:t>Omzet </a:t>
            </a:r>
            <a:r>
              <a:rPr lang="nl-NL" altLang="nl-NL" sz="1400" dirty="0" err="1" smtClean="0">
                <a:solidFill>
                  <a:srgbClr val="000000"/>
                </a:solidFill>
                <a:latin typeface="OpEN SANS"/>
                <a:ea typeface="Microsoft YaHei" panose="020B0503020204020204" pitchFamily="34" charset="-122"/>
                <a:cs typeface="OpEN SANS"/>
              </a:rPr>
              <a:t>internetwinkelen</a:t>
            </a:r>
            <a:r>
              <a:rPr lang="nl-NL" altLang="nl-NL" sz="1400" dirty="0" smtClean="0">
                <a:solidFill>
                  <a:srgbClr val="000000"/>
                </a:solidFill>
                <a:latin typeface="OpEN SANS"/>
                <a:ea typeface="Microsoft YaHei" panose="020B0503020204020204" pitchFamily="34" charset="-122"/>
                <a:cs typeface="OpEN SANS"/>
              </a:rPr>
              <a:t> in miljarden euro’s</a:t>
            </a:r>
            <a:endParaRPr lang="nl-NL" altLang="nl-NL" sz="1400" dirty="0">
              <a:solidFill>
                <a:srgbClr val="000000"/>
              </a:solidFill>
              <a:latin typeface="OpEN SANS"/>
              <a:ea typeface="Microsoft YaHei" panose="020B0503020204020204" pitchFamily="34" charset="-122"/>
              <a:cs typeface="OpEN SANS"/>
            </a:endParaRPr>
          </a:p>
        </p:txBody>
      </p:sp>
      <p:pic>
        <p:nvPicPr>
          <p:cNvPr id="7" name="Picture 2" descr="C:\Users\CompID 96\Desktop\Hoorn binnenstad - opmaat voor de visie - 2015-12-17.jpg"/>
          <p:cNvPicPr>
            <a:picLocks noChangeAspect="1" noChangeArrowheads="1"/>
          </p:cNvPicPr>
          <p:nvPr/>
        </p:nvPicPr>
        <p:blipFill>
          <a:blip r:embed="rId2" cstate="print"/>
          <a:srcRect l="3406" t="46796" r="84775" b="12174"/>
          <a:stretch>
            <a:fillRect/>
          </a:stretch>
        </p:blipFill>
        <p:spPr bwMode="auto">
          <a:xfrm>
            <a:off x="1403648" y="1136173"/>
            <a:ext cx="1872208" cy="2880320"/>
          </a:xfrm>
          <a:prstGeom prst="rect">
            <a:avLst/>
          </a:prstGeom>
          <a:noFill/>
        </p:spPr>
      </p:pic>
      <p:pic>
        <p:nvPicPr>
          <p:cNvPr id="8" name="Picture 2" descr="C:\Users\CompID 96\Desktop\Hoorn binnenstad - opmaat voor de visie - 2015-12-17.jpg"/>
          <p:cNvPicPr>
            <a:picLocks noChangeAspect="1" noChangeArrowheads="1"/>
          </p:cNvPicPr>
          <p:nvPr/>
        </p:nvPicPr>
        <p:blipFill>
          <a:blip r:embed="rId2" cstate="print"/>
          <a:srcRect l="20225" t="62182" r="54773" b="9096"/>
          <a:stretch>
            <a:fillRect/>
          </a:stretch>
        </p:blipFill>
        <p:spPr bwMode="auto">
          <a:xfrm>
            <a:off x="4283968" y="1712237"/>
            <a:ext cx="3960440" cy="2016224"/>
          </a:xfrm>
          <a:prstGeom prst="rect">
            <a:avLst/>
          </a:prstGeom>
          <a:noFill/>
        </p:spPr>
      </p:pic>
      <p:sp>
        <p:nvSpPr>
          <p:cNvPr id="9" name="Rechthoek 5"/>
          <p:cNvSpPr>
            <a:spLocks noChangeArrowheads="1"/>
          </p:cNvSpPr>
          <p:nvPr/>
        </p:nvSpPr>
        <p:spPr bwMode="auto">
          <a:xfrm>
            <a:off x="5076056" y="3944485"/>
            <a:ext cx="2232248" cy="7207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altLang="nl-NL" sz="1400" dirty="0" smtClean="0">
                <a:solidFill>
                  <a:srgbClr val="000000"/>
                </a:solidFill>
                <a:latin typeface="OpEN SANS "/>
                <a:ea typeface="Microsoft YaHei" panose="020B0503020204020204" pitchFamily="34" charset="-122"/>
                <a:cs typeface="OpEN SANS "/>
              </a:rPr>
              <a:t>Van productie-economie naar </a:t>
            </a:r>
            <a:r>
              <a:rPr lang="nl-NL" altLang="nl-NL" sz="1400" dirty="0" err="1" smtClean="0">
                <a:solidFill>
                  <a:srgbClr val="000000"/>
                </a:solidFill>
                <a:latin typeface="OpEN SANS "/>
                <a:ea typeface="Microsoft YaHei" panose="020B0503020204020204" pitchFamily="34" charset="-122"/>
                <a:cs typeface="OpEN SANS "/>
              </a:rPr>
              <a:t>kennis-economie</a:t>
            </a:r>
            <a:endParaRPr lang="nl-NL" altLang="nl-NL" sz="1400" dirty="0">
              <a:solidFill>
                <a:srgbClr val="000000"/>
              </a:solidFill>
              <a:latin typeface="OpEN SANS "/>
              <a:ea typeface="Microsoft YaHei" panose="020B0503020204020204" pitchFamily="34" charset="-122"/>
              <a:cs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9194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partijen</a:t>
            </a:r>
          </a:p>
          <a:p>
            <a:pPr algn="ctr"/>
            <a:endParaRPr lang="nl-NL" sz="2400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Partijen</a:t>
            </a:r>
          </a:p>
          <a:p>
            <a:pPr algn="ctr"/>
            <a:endParaRPr lang="nl-NL" sz="2400" cap="all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39497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Ondernemers</a:t>
            </a:r>
          </a:p>
          <a:p>
            <a:pPr marL="39497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Gemeente</a:t>
            </a:r>
          </a:p>
          <a:p>
            <a:pPr marL="39497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Nieuwe partijen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cap="all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afbeelding 2016-06-20 om 21.15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93" y="0"/>
            <a:ext cx="7286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Partijen</a:t>
            </a:r>
          </a:p>
          <a:p>
            <a:pPr algn="ctr"/>
            <a:endParaRPr lang="nl-NL" sz="2400" cap="all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3949700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Urban </a:t>
            </a:r>
            <a:r>
              <a:rPr lang="nl-NL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Splash</a:t>
            </a:r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cap="all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198_98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1885950"/>
            <a:ext cx="9372600" cy="70294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dirty="0" smtClean="0">
                <a:solidFill>
                  <a:schemeClr val="bg1"/>
                </a:solidFill>
                <a:latin typeface="Open Sans"/>
                <a:cs typeface="Open Sans"/>
              </a:rPr>
              <a:t>manchester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197_97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3153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dirty="0" smtClean="0">
                <a:solidFill>
                  <a:schemeClr val="bg1"/>
                </a:solidFill>
                <a:latin typeface="Open Sans"/>
                <a:cs typeface="Open Sans"/>
              </a:rPr>
              <a:t>manchester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cs typeface="Open Sans"/>
              </a:rPr>
              <a:t>HOE CREËREN WE EEN LEUKE EN VITALE BINNENSTAD</a:t>
            </a:r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070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197_97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575"/>
            <a:ext cx="9550400" cy="71628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dirty="0" smtClean="0">
                <a:solidFill>
                  <a:schemeClr val="bg1"/>
                </a:solidFill>
                <a:latin typeface="Open Sans"/>
                <a:cs typeface="Open Sans"/>
              </a:rPr>
              <a:t>manchester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198_98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1885950"/>
            <a:ext cx="9372600" cy="70294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cap="all" dirty="0" smtClean="0">
                <a:solidFill>
                  <a:schemeClr val="bg1"/>
                </a:solidFill>
                <a:latin typeface="Open Sans"/>
                <a:cs typeface="Open Sans"/>
              </a:rPr>
              <a:t>manchester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DIVERSITEIT EN FLEXIBILITEIT 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LOOPAFSTANDEN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VOORZIENINGEN</a:t>
            </a: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AANTREKKELIJKHEID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Versterken wat goed is</a:t>
            </a:r>
          </a:p>
          <a:p>
            <a:pPr algn="ctr"/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En laat stukken maar afsterven</a:t>
            </a:r>
            <a:r>
              <a:rPr lang="is-I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….</a:t>
            </a:r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3" name="Picture 2" descr="A:\NEDERLAND\ALO Indie Ontwikkelplan en SP De Velden (2009)\MP IndieAlmelo\boekjes &amp; panelen\boekje ontwikkelplan 2009\ontwikkelplan_indiealmelo-2009 nov DEF IV Folder\Links\lufo-almelo.jpg"/>
          <p:cNvPicPr>
            <a:picLocks noChangeAspect="1" noChangeArrowheads="1"/>
          </p:cNvPicPr>
          <p:nvPr/>
        </p:nvPicPr>
        <p:blipFill>
          <a:blip r:embed="rId2" cstate="print"/>
          <a:srcRect l="30453" t="29931" r="8968" b="27288"/>
          <a:stretch>
            <a:fillRect/>
          </a:stretch>
        </p:blipFill>
        <p:spPr bwMode="auto">
          <a:xfrm>
            <a:off x="-194235" y="-326467"/>
            <a:ext cx="10110840" cy="7039534"/>
          </a:xfrm>
          <a:prstGeom prst="rect">
            <a:avLst/>
          </a:prstGeom>
          <a:noFill/>
        </p:spPr>
      </p:pic>
      <p:sp>
        <p:nvSpPr>
          <p:cNvPr id="4" name="Afgeronde rechthoek 3"/>
          <p:cNvSpPr/>
          <p:nvPr/>
        </p:nvSpPr>
        <p:spPr>
          <a:xfrm>
            <a:off x="5013324" y="2914650"/>
            <a:ext cx="257175" cy="29845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rije vorm 8"/>
          <p:cNvSpPr/>
          <p:nvPr/>
        </p:nvSpPr>
        <p:spPr>
          <a:xfrm>
            <a:off x="5299604" y="2212975"/>
            <a:ext cx="91546" cy="720725"/>
          </a:xfrm>
          <a:custGeom>
            <a:avLst/>
            <a:gdLst>
              <a:gd name="connsiteX0" fmla="*/ 15346 w 91546"/>
              <a:gd name="connsiteY0" fmla="*/ 720725 h 720725"/>
              <a:gd name="connsiteX1" fmla="*/ 2646 w 91546"/>
              <a:gd name="connsiteY1" fmla="*/ 469900 h 720725"/>
              <a:gd name="connsiteX2" fmla="*/ 31221 w 91546"/>
              <a:gd name="connsiteY2" fmla="*/ 333375 h 720725"/>
              <a:gd name="connsiteX3" fmla="*/ 50271 w 91546"/>
              <a:gd name="connsiteY3" fmla="*/ 127000 h 720725"/>
              <a:gd name="connsiteX4" fmla="*/ 91546 w 91546"/>
              <a:gd name="connsiteY4" fmla="*/ 0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" h="720725">
                <a:moveTo>
                  <a:pt x="15346" y="720725"/>
                </a:moveTo>
                <a:cubicBezTo>
                  <a:pt x="7673" y="627591"/>
                  <a:pt x="0" y="534458"/>
                  <a:pt x="2646" y="469900"/>
                </a:cubicBezTo>
                <a:cubicBezTo>
                  <a:pt x="5292" y="405342"/>
                  <a:pt x="23284" y="390525"/>
                  <a:pt x="31221" y="333375"/>
                </a:cubicBezTo>
                <a:cubicBezTo>
                  <a:pt x="39158" y="276225"/>
                  <a:pt x="40217" y="182563"/>
                  <a:pt x="50271" y="127000"/>
                </a:cubicBezTo>
                <a:cubicBezTo>
                  <a:pt x="60325" y="71438"/>
                  <a:pt x="61384" y="22754"/>
                  <a:pt x="91546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lt1"/>
              </a:solidFill>
            </a:endParaRPr>
          </a:p>
        </p:txBody>
      </p:sp>
      <p:sp>
        <p:nvSpPr>
          <p:cNvPr id="10" name="Vrije vorm 9"/>
          <p:cNvSpPr/>
          <p:nvPr/>
        </p:nvSpPr>
        <p:spPr>
          <a:xfrm>
            <a:off x="5441950" y="3228975"/>
            <a:ext cx="78846" cy="409046"/>
          </a:xfrm>
          <a:custGeom>
            <a:avLst/>
            <a:gdLst>
              <a:gd name="connsiteX0" fmla="*/ 6350 w 78846"/>
              <a:gd name="connsiteY0" fmla="*/ 0 h 409046"/>
              <a:gd name="connsiteX1" fmla="*/ 53975 w 78846"/>
              <a:gd name="connsiteY1" fmla="*/ 187325 h 409046"/>
              <a:gd name="connsiteX2" fmla="*/ 69850 w 78846"/>
              <a:gd name="connsiteY2" fmla="*/ 285750 h 409046"/>
              <a:gd name="connsiteX3" fmla="*/ 0 w 78846"/>
              <a:gd name="connsiteY3" fmla="*/ 406400 h 40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46" h="409046">
                <a:moveTo>
                  <a:pt x="6350" y="0"/>
                </a:moveTo>
                <a:cubicBezTo>
                  <a:pt x="24871" y="69850"/>
                  <a:pt x="43392" y="139700"/>
                  <a:pt x="53975" y="187325"/>
                </a:cubicBezTo>
                <a:cubicBezTo>
                  <a:pt x="64558" y="234950"/>
                  <a:pt x="78846" y="249238"/>
                  <a:pt x="69850" y="285750"/>
                </a:cubicBezTo>
                <a:cubicBezTo>
                  <a:pt x="60854" y="322262"/>
                  <a:pt x="31221" y="409046"/>
                  <a:pt x="0" y="4064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lt1"/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5213349" y="2940050"/>
            <a:ext cx="257175" cy="29845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6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028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cs typeface="Open Sans"/>
              </a:rPr>
              <a:t>VERSTERKEN EN AFSTERVEN</a:t>
            </a:r>
          </a:p>
          <a:p>
            <a:pPr algn="ctr"/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  <a:p>
            <a:pPr algn="ctr"/>
            <a:endParaRPr lang="nl-NL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4" name="Afbeelding 3" descr="breen-logo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28621"/>
            <a:ext cx="931176" cy="3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254_549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88" y="-805764"/>
            <a:ext cx="9239588" cy="69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0287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cs typeface="Open Sans"/>
              </a:rPr>
              <a:t>HOE CREËREN WE EEN LEUKE EN VITALE BINNENSTAD</a:t>
            </a:r>
          </a:p>
          <a:p>
            <a:pPr algn="ctr"/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  <a:latin typeface="Open Sans"/>
              <a:cs typeface="Open Sans"/>
            </a:endParaRPr>
          </a:p>
          <a:p>
            <a:pPr lvl="5"/>
            <a:r>
              <a:rPr lang="nl-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cs typeface="Open Sans"/>
              </a:rPr>
              <a:t>Voor wie is de binnenstad leuk?</a:t>
            </a:r>
          </a:p>
          <a:p>
            <a:pPr lvl="5"/>
            <a:endParaRPr lang="nl-NL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Open Sans"/>
              <a:cs typeface="Open Sans"/>
            </a:endParaRPr>
          </a:p>
          <a:p>
            <a:pPr lvl="5"/>
            <a:r>
              <a:rPr lang="nl-N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cs typeface="Open Sans"/>
              </a:rPr>
              <a:t>Wanneer is de binnenstad vitaal?</a:t>
            </a:r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38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RIMARK_store_Boston_Massachusetts_0917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5" y="-1789205"/>
            <a:ext cx="9243606" cy="693270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JONGE DAMES </a:t>
            </a:r>
          </a:p>
        </p:txBody>
      </p:sp>
    </p:spTree>
    <p:extLst>
      <p:ext uri="{BB962C8B-B14F-4D97-AF65-F5344CB8AC3E}">
        <p14:creationId xmlns:p14="http://schemas.microsoft.com/office/powerpoint/2010/main" val="7011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50" y="-657903"/>
            <a:ext cx="9241857" cy="615999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AUTORIJDENDE GEZINNEN</a:t>
            </a:r>
          </a:p>
        </p:txBody>
      </p:sp>
    </p:spTree>
    <p:extLst>
      <p:ext uri="{BB962C8B-B14F-4D97-AF65-F5344CB8AC3E}">
        <p14:creationId xmlns:p14="http://schemas.microsoft.com/office/powerpoint/2010/main" val="2857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607"/>
            <a:ext cx="9259551" cy="694273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JONGE OUDERS</a:t>
            </a:r>
          </a:p>
        </p:txBody>
      </p:sp>
    </p:spTree>
    <p:extLst>
      <p:ext uri="{BB962C8B-B14F-4D97-AF65-F5344CB8AC3E}">
        <p14:creationId xmlns:p14="http://schemas.microsoft.com/office/powerpoint/2010/main" val="22654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-239555"/>
            <a:ext cx="9243606" cy="615999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GESPANNEN JONGEREN</a:t>
            </a:r>
          </a:p>
        </p:txBody>
      </p:sp>
    </p:spTree>
    <p:extLst>
      <p:ext uri="{BB962C8B-B14F-4D97-AF65-F5344CB8AC3E}">
        <p14:creationId xmlns:p14="http://schemas.microsoft.com/office/powerpoint/2010/main" val="31501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47" y="-881532"/>
            <a:ext cx="9542429" cy="715682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1028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Open Sans"/>
                <a:cs typeface="Open Sans"/>
              </a:rPr>
              <a:t>VOOR DE GADGET LIEFHEBBER </a:t>
            </a:r>
          </a:p>
        </p:txBody>
      </p:sp>
    </p:spTree>
    <p:extLst>
      <p:ext uri="{BB962C8B-B14F-4D97-AF65-F5344CB8AC3E}">
        <p14:creationId xmlns:p14="http://schemas.microsoft.com/office/powerpoint/2010/main" val="26267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262</Words>
  <Application>Microsoft Office PowerPoint</Application>
  <PresentationFormat>Diavoorstelling (16:9)</PresentationFormat>
  <Paragraphs>72</Paragraphs>
  <Slides>35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6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John Breen</dc:creator>
  <cp:lastModifiedBy>Marlieke Janssen</cp:lastModifiedBy>
  <cp:revision>22</cp:revision>
  <dcterms:created xsi:type="dcterms:W3CDTF">2016-06-21T18:41:52Z</dcterms:created>
  <dcterms:modified xsi:type="dcterms:W3CDTF">2016-06-29T12:58:58Z</dcterms:modified>
</cp:coreProperties>
</file>