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8" r:id="rId2"/>
    <p:sldId id="257" r:id="rId3"/>
    <p:sldId id="259" r:id="rId4"/>
    <p:sldId id="256" r:id="rId5"/>
    <p:sldId id="300" r:id="rId6"/>
    <p:sldId id="260" r:id="rId7"/>
    <p:sldId id="288" r:id="rId8"/>
    <p:sldId id="287" r:id="rId9"/>
    <p:sldId id="268" r:id="rId10"/>
    <p:sldId id="270" r:id="rId11"/>
    <p:sldId id="269" r:id="rId12"/>
    <p:sldId id="279" r:id="rId13"/>
    <p:sldId id="301" r:id="rId14"/>
    <p:sldId id="290" r:id="rId15"/>
    <p:sldId id="261" r:id="rId16"/>
    <p:sldId id="289" r:id="rId17"/>
    <p:sldId id="291" r:id="rId18"/>
    <p:sldId id="271" r:id="rId19"/>
    <p:sldId id="275" r:id="rId20"/>
    <p:sldId id="292" r:id="rId21"/>
    <p:sldId id="280" r:id="rId22"/>
    <p:sldId id="302" r:id="rId23"/>
    <p:sldId id="262" r:id="rId24"/>
    <p:sldId id="274" r:id="rId25"/>
    <p:sldId id="278" r:id="rId26"/>
    <p:sldId id="315" r:id="rId27"/>
    <p:sldId id="273" r:id="rId28"/>
    <p:sldId id="281" r:id="rId29"/>
    <p:sldId id="303" r:id="rId30"/>
    <p:sldId id="263" r:id="rId31"/>
    <p:sldId id="308" r:id="rId32"/>
    <p:sldId id="307" r:id="rId33"/>
    <p:sldId id="282" r:id="rId34"/>
    <p:sldId id="304" r:id="rId35"/>
    <p:sldId id="309" r:id="rId36"/>
    <p:sldId id="264" r:id="rId37"/>
    <p:sldId id="310" r:id="rId38"/>
    <p:sldId id="283" r:id="rId39"/>
    <p:sldId id="305" r:id="rId40"/>
    <p:sldId id="265" r:id="rId41"/>
    <p:sldId id="277" r:id="rId42"/>
    <p:sldId id="276" r:id="rId43"/>
    <p:sldId id="285" r:id="rId44"/>
    <p:sldId id="306" r:id="rId45"/>
    <p:sldId id="266" r:id="rId46"/>
    <p:sldId id="316" r:id="rId47"/>
    <p:sldId id="311" r:id="rId48"/>
    <p:sldId id="284" r:id="rId49"/>
    <p:sldId id="267" r:id="rId50"/>
    <p:sldId id="312" r:id="rId51"/>
    <p:sldId id="313" r:id="rId52"/>
    <p:sldId id="31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CB0A"/>
    <a:srgbClr val="FFF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5387" autoAdjust="0"/>
  </p:normalViewPr>
  <p:slideViewPr>
    <p:cSldViewPr snapToGrid="0" snapToObjects="1" showGuides="1">
      <p:cViewPr>
        <p:scale>
          <a:sx n="75" d="100"/>
          <a:sy n="75" d="100"/>
        </p:scale>
        <p:origin x="-1752" y="-224"/>
      </p:cViewPr>
      <p:guideLst>
        <p:guide orient="horz" pos="481"/>
        <p:guide orient="horz" pos="3390"/>
        <p:guide orient="horz" pos="1089"/>
        <p:guide orient="horz" pos="2155"/>
        <p:guide pos="95"/>
        <p:guide pos="2880"/>
        <p:guide pos="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ED4BE-451E-C14D-A012-1BF65593F7A9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0F119-C044-0D4D-9E99-E1C0F976CD9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5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Onderzoek,</a:t>
            </a:r>
            <a:r>
              <a:rPr lang="nl-NL" baseline="0" dirty="0" smtClean="0"/>
              <a:t> eerst Brabant met </a:t>
            </a:r>
            <a:r>
              <a:rPr lang="nl-NL" baseline="0" dirty="0" err="1" smtClean="0"/>
              <a:t>BrabantKennis</a:t>
            </a:r>
            <a:r>
              <a:rPr lang="nl-NL" baseline="0" dirty="0" smtClean="0"/>
              <a:t>, toen Nederland </a:t>
            </a:r>
            <a:r>
              <a:rPr lang="nl-NL" baseline="0" dirty="0" err="1" smtClean="0"/>
              <a:t>ism</a:t>
            </a:r>
            <a:r>
              <a:rPr lang="nl-NL" baseline="0" dirty="0" smtClean="0"/>
              <a:t> Platform31; magazine</a:t>
            </a:r>
          </a:p>
          <a:p>
            <a:r>
              <a:rPr lang="nl-NL" baseline="0" dirty="0" smtClean="0"/>
              <a:t>Aanleiding: aandacht grote stad, vitaal platteland; middelgrote stad? relevante vraag zeker gezien omgevingsvisies!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28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Groningen: gasbaten; </a:t>
            </a:r>
            <a:r>
              <a:rPr lang="nl-NL" dirty="0" smtClean="0"/>
              <a:t>PBL (2011), concurrentiepositie regio’s: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waarschijnlijk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door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geringe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omvang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belangrijke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bedrijven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078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Juist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inzetten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verbinding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met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buiten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82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Enschede blijft achter in groei hogeropgeleiden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010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Grijze druk; wonen voor ouderen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522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Generatieverschillen, opleidingsniveau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053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migratie, </a:t>
            </a:r>
            <a:r>
              <a:rPr lang="nl-NL" dirty="0" err="1" smtClean="0"/>
              <a:t>mn</a:t>
            </a:r>
            <a:r>
              <a:rPr lang="nl-NL" dirty="0" smtClean="0"/>
              <a:t> grotere steden ook een soort agglomeratievoordelen; ook ruimtelijk zichtbaar; tussen regio’s; tussen wijken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06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woonlasten op termijn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20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circulaire economie, duurzame business</a:t>
            </a:r>
            <a:r>
              <a:rPr lang="nl-NL" baseline="0" dirty="0" smtClean="0"/>
              <a:t> modellen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508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energiecooperaties</a:t>
            </a:r>
            <a:r>
              <a:rPr lang="nl-NL" dirty="0" smtClean="0"/>
              <a:t>, maar ook steeds meer coalities om aan de slag te</a:t>
            </a:r>
            <a:r>
              <a:rPr lang="nl-NL" baseline="0" dirty="0" smtClean="0"/>
              <a:t> gaan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773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Pilot spontane binnenstad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49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Wat zijn middelgrote steden? Grofweg: steden</a:t>
            </a:r>
            <a:r>
              <a:rPr lang="nl-NL" baseline="0" dirty="0" smtClean="0"/>
              <a:t> 50.000-100.000 inwoners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433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samen investeren, </a:t>
            </a:r>
            <a:r>
              <a:rPr lang="nl-NL" dirty="0" err="1" smtClean="0"/>
              <a:t>brainport</a:t>
            </a:r>
            <a:r>
              <a:rPr lang="nl-NL" dirty="0" smtClean="0"/>
              <a:t> afdracht naar inwoneraantal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7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regionaal,</a:t>
            </a:r>
            <a:r>
              <a:rPr lang="nl-NL" baseline="0" dirty="0" smtClean="0"/>
              <a:t> ken je </a:t>
            </a:r>
            <a:r>
              <a:rPr lang="nl-NL" baseline="0" dirty="0" err="1" smtClean="0"/>
              <a:t>dna</a:t>
            </a:r>
            <a:r>
              <a:rPr lang="nl-NL" baseline="0" dirty="0" smtClean="0"/>
              <a:t>, ga in gesprek, kies positie, bouw coalities, organiseer netwerkkracht;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249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Dat is vooral een agenda voor overheden; bezieling genereren? Niet het wat, het hoe, maar het w</a:t>
            </a:r>
            <a:r>
              <a:rPr lang="nl-NL" dirty="0" smtClean="0"/>
              <a:t>aarom centraal. Simon </a:t>
            </a:r>
            <a:r>
              <a:rPr lang="nl-NL" dirty="0" err="1" smtClean="0"/>
              <a:t>Sinek</a:t>
            </a:r>
            <a:r>
              <a:rPr lang="nl-NL" dirty="0" smtClean="0"/>
              <a:t>; William Gibson</a:t>
            </a:r>
            <a:r>
              <a:rPr lang="nl-NL" baseline="0" dirty="0" smtClean="0"/>
              <a:t> toekomst is er al alleen verspreid en dus nog slecht zichtbaar: voorbeelden tonen, voorbeelden maken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24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</a:t>
            </a:r>
            <a:r>
              <a:rPr lang="nl-NL" dirty="0" smtClean="0"/>
              <a:t>é middelgrote stad bestaat niet. Kleinere steden met regioverzorgende</a:t>
            </a:r>
            <a:r>
              <a:rPr lang="nl-NL" baseline="0" dirty="0" smtClean="0"/>
              <a:t> functie; iets grotere steden in verstedelijkt gebied als Zoetermeer, Leiden, Alkmaar. Steden die de centrumstad in de regio zijn; steden in ‘de schaduw’ van een grote stad; steden in de nabijheid van een andere middelgrote stad; Steden in het economisch kerngebied of er buiten; langs belangrijke hoofdinfrastructuur of niet; verschillen in historie die invloed heeft op economische structuur en bevolking en omliggend landschap. Al deze dingen hebben invloed op de uitgangspositie van steden.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42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wat wel gelijk is,</a:t>
            </a:r>
            <a:r>
              <a:rPr lang="nl-NL" baseline="0" dirty="0" smtClean="0"/>
              <a:t> is dat ze allemaal in meer of mindere mate te maken hebben met enkele grote trends die van invloed zijn op het toekomstperspectief van de stad.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55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Ook in prognoses, groei in de grotere steden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302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Maar niet in Twente... Oldenzaal, Borne en Rijssen-Holten groeien (Zwolle en Staphorst groeien ook)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84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Mate</a:t>
            </a:r>
            <a:r>
              <a:rPr lang="nl-NL" baseline="0" dirty="0" smtClean="0"/>
              <a:t> waarin het stedelijk netwerk ge</a:t>
            </a:r>
            <a:r>
              <a:rPr lang="nl-NL" baseline="0" dirty="0" smtClean="0"/>
              <a:t>ïntegreerd is, bepalend voor netwerkkracht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23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Winnaars en verliezers tussen regio’s en binnen regio’s; plekken waar je voor kiest</a:t>
            </a:r>
            <a:r>
              <a:rPr lang="nl-NL" baseline="0" dirty="0" smtClean="0"/>
              <a:t> en waar je terecht komt; woonaantrekkelijkheid belangrijk. Hengelo, Enschede en Almelo op ranglijst grootste 50 gemeenten respectievelijk op plek 37, 43 en 44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98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Twente High </a:t>
            </a:r>
            <a:r>
              <a:rPr lang="nl-NL" dirty="0" err="1" smtClean="0"/>
              <a:t>tech</a:t>
            </a:r>
            <a:r>
              <a:rPr lang="nl-NL" dirty="0" smtClean="0"/>
              <a:t> materialen;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0F119-C044-0D4D-9E99-E1C0F976CD9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39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mplate Midsiz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4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27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667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23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Midsiz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35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81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Midsize_geel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1403"/>
            <a:ext cx="9251091" cy="6939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2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55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5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39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65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64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Midsize_wit-01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D525-CD1C-3A43-9C3B-40A665D2F141}" type="datetimeFigureOut">
              <a:rPr lang="en-US" smtClean="0"/>
              <a:t>22/11/16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7FB1-9236-5E49-9477-BD9A03D4A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53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200659"/>
            <a:ext cx="3812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000000"/>
                </a:solidFill>
              </a:rPr>
              <a:t>JUDITH </a:t>
            </a:r>
            <a:r>
              <a:rPr lang="nl-NL" b="1" dirty="0" smtClean="0">
                <a:solidFill>
                  <a:srgbClr val="000000"/>
                </a:solidFill>
              </a:rPr>
              <a:t>LEKKERKERKER</a:t>
            </a:r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Landschapsmetropool Twente #1</a:t>
            </a:r>
          </a:p>
          <a:p>
            <a:r>
              <a:rPr lang="nl-NL" b="1" dirty="0" smtClean="0">
                <a:solidFill>
                  <a:srgbClr val="000000"/>
                </a:solidFill>
              </a:rPr>
              <a:t>24 november</a:t>
            </a:r>
            <a:r>
              <a:rPr lang="nl-NL" b="1" dirty="0" smtClean="0">
                <a:solidFill>
                  <a:srgbClr val="000000"/>
                </a:solidFill>
              </a:rPr>
              <a:t> </a:t>
            </a:r>
            <a:r>
              <a:rPr lang="nl-NL" b="1" dirty="0" smtClean="0">
                <a:solidFill>
                  <a:srgbClr val="000000"/>
                </a:solidFill>
              </a:rPr>
              <a:t>2016</a:t>
            </a:r>
            <a:endParaRPr lang="nl-NL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6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796"/>
          <a:stretch/>
        </p:blipFill>
        <p:spPr>
          <a:xfrm>
            <a:off x="3244611" y="609600"/>
            <a:ext cx="5144890" cy="5726114"/>
          </a:xfrm>
          <a:prstGeom prst="rect">
            <a:avLst/>
          </a:prstGeom>
        </p:spPr>
      </p:pic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720" t="30429" r="4691" b="44106"/>
          <a:stretch/>
        </p:blipFill>
        <p:spPr>
          <a:xfrm>
            <a:off x="184149" y="3136186"/>
            <a:ext cx="2908062" cy="3093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4611" y="144104"/>
            <a:ext cx="415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 smtClean="0"/>
              <a:t>Daily </a:t>
            </a:r>
            <a:r>
              <a:rPr lang="nl-NL" sz="2400" b="1" i="1" dirty="0" err="1" smtClean="0"/>
              <a:t>urban</a:t>
            </a:r>
            <a:r>
              <a:rPr lang="nl-NL" sz="2400" b="1" i="1" dirty="0" smtClean="0"/>
              <a:t> system</a:t>
            </a:r>
            <a:endParaRPr lang="nl-NL" sz="2400" b="1" i="1" dirty="0"/>
          </a:p>
        </p:txBody>
      </p:sp>
    </p:spTree>
    <p:extLst>
      <p:ext uri="{BB962C8B-B14F-4D97-AF65-F5344CB8AC3E}">
        <p14:creationId xmlns:p14="http://schemas.microsoft.com/office/powerpoint/2010/main" val="274570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22 at 12.08.5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2" y="2831387"/>
            <a:ext cx="3605941" cy="3428447"/>
          </a:xfrm>
          <a:prstGeom prst="rect">
            <a:avLst/>
          </a:prstGeom>
        </p:spPr>
      </p:pic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696" y="163850"/>
            <a:ext cx="60083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Verdere verstedelijking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 concentreert zich in grotere steden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/>
              <a:t>Agglomeratievoordelen: </a:t>
            </a:r>
            <a:r>
              <a:rPr lang="nl-NL" sz="2400" i="1" dirty="0" err="1"/>
              <a:t>sharing</a:t>
            </a:r>
            <a:r>
              <a:rPr lang="nl-NL" sz="2400" dirty="0"/>
              <a:t>, </a:t>
            </a:r>
            <a:r>
              <a:rPr lang="nl-NL" sz="2400" i="1" dirty="0"/>
              <a:t>matching</a:t>
            </a:r>
            <a:r>
              <a:rPr lang="nl-NL" sz="2400" dirty="0"/>
              <a:t>, </a:t>
            </a:r>
            <a:r>
              <a:rPr lang="nl-NL" sz="2400" i="1" dirty="0" err="1"/>
              <a:t>learning</a:t>
            </a:r>
            <a:endParaRPr lang="nl-NL" sz="2400" i="1" dirty="0"/>
          </a:p>
          <a:p>
            <a:pPr marL="342900" indent="-342900">
              <a:buFont typeface="Arial"/>
              <a:buChar char="•"/>
            </a:pPr>
            <a:r>
              <a:rPr lang="nl-NL" sz="2400" dirty="0"/>
              <a:t>Netwerkkracht: ‘</a:t>
            </a:r>
            <a:r>
              <a:rPr lang="nl-NL" sz="2400" i="1" dirty="0" err="1"/>
              <a:t>borrowed</a:t>
            </a:r>
            <a:r>
              <a:rPr lang="nl-NL" sz="2400" i="1" dirty="0"/>
              <a:t> </a:t>
            </a:r>
            <a:r>
              <a:rPr lang="nl-NL" sz="2400" i="1" dirty="0" err="1"/>
              <a:t>size</a:t>
            </a:r>
            <a:r>
              <a:rPr lang="nl-NL" sz="2400" dirty="0"/>
              <a:t>’ en ‘</a:t>
            </a:r>
            <a:r>
              <a:rPr lang="nl-NL" sz="2400" i="1" dirty="0" err="1"/>
              <a:t>borrowed</a:t>
            </a:r>
            <a:r>
              <a:rPr lang="nl-NL" sz="2400" i="1" dirty="0"/>
              <a:t> </a:t>
            </a:r>
            <a:r>
              <a:rPr lang="nl-NL" sz="2400" i="1" dirty="0" err="1"/>
              <a:t>quality</a:t>
            </a:r>
            <a:r>
              <a:rPr lang="nl-NL" sz="2400" dirty="0"/>
              <a:t>’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Belang </a:t>
            </a:r>
            <a:r>
              <a:rPr lang="nl-NL" sz="2400" dirty="0" smtClean="0"/>
              <a:t>van het </a:t>
            </a:r>
            <a:r>
              <a:rPr lang="nl-NL" sz="2400" i="1" dirty="0" err="1" smtClean="0"/>
              <a:t>daily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urban</a:t>
            </a:r>
            <a:r>
              <a:rPr lang="nl-NL" sz="2400" i="1" dirty="0" smtClean="0"/>
              <a:t> system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Winnaars </a:t>
            </a:r>
            <a:r>
              <a:rPr lang="nl-NL" sz="2400" dirty="0" smtClean="0"/>
              <a:t>en verliezers</a:t>
            </a:r>
          </a:p>
          <a:p>
            <a:pPr marL="342900" indent="-342900">
              <a:buFont typeface="Wingdings" charset="2"/>
              <a:buChar char=""/>
            </a:pPr>
            <a:endParaRPr lang="nl-NL" sz="2400" dirty="0" smtClean="0"/>
          </a:p>
          <a:p>
            <a:pPr marL="342900" indent="-342900">
              <a:buFont typeface="Wingdings" charset="2"/>
              <a:buChar char=""/>
            </a:pPr>
            <a:endParaRPr lang="nl-NL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88533" y="5655733"/>
            <a:ext cx="353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smtClean="0"/>
              <a:t>Woonaantrekkelijkheid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9485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8" y="1398970"/>
            <a:ext cx="7906479" cy="40441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7200" b="1" dirty="0" smtClean="0">
                <a:solidFill>
                  <a:srgbClr val="000000"/>
                </a:solidFill>
              </a:rPr>
              <a:t>Hoe versterken we de netwerkkracht van </a:t>
            </a:r>
            <a:r>
              <a:rPr lang="nl-NL" sz="7200" b="1" dirty="0" smtClean="0">
                <a:solidFill>
                  <a:srgbClr val="000000"/>
                </a:solidFill>
              </a:rPr>
              <a:t>Twente?</a:t>
            </a:r>
            <a:endParaRPr lang="nl-NL" sz="7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2852664" y="729722"/>
            <a:ext cx="3489431" cy="49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Grote </a:t>
            </a:r>
            <a:r>
              <a:rPr lang="nl-NL" sz="2400" dirty="0" smtClean="0"/>
              <a:t>steden en transportcorridors</a:t>
            </a:r>
          </a:p>
        </p:txBody>
      </p:sp>
      <p:pic>
        <p:nvPicPr>
          <p:cNvPr id="6" name="Picture 5" descr="Midsize NL_gedetaille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05" y="951033"/>
            <a:ext cx="4359061" cy="49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8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/>
              <a:t>Grote 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</a:t>
            </a:r>
            <a:r>
              <a:rPr lang="nl-NL" sz="2400" dirty="0" smtClean="0"/>
              <a:t>innovatiemilieus</a:t>
            </a:r>
            <a:endParaRPr lang="nl-NL" sz="2400" dirty="0" smtClean="0"/>
          </a:p>
        </p:txBody>
      </p:sp>
      <p:pic>
        <p:nvPicPr>
          <p:cNvPr id="7" name="Picture 6" descr="Pbl broedplaatsen innovatie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64" y="1364177"/>
            <a:ext cx="4659670" cy="47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2 at 11.05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95" y="1414977"/>
            <a:ext cx="5959032" cy="4848026"/>
          </a:xfrm>
          <a:prstGeom prst="rect">
            <a:avLst/>
          </a:prstGeom>
        </p:spPr>
      </p:pic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Grote </a:t>
            </a:r>
            <a:r>
              <a:rPr lang="nl-NL" sz="2400" dirty="0"/>
              <a:t>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</a:t>
            </a:r>
            <a:r>
              <a:rPr lang="nl-NL" sz="2400" dirty="0" smtClean="0"/>
              <a:t>innovatiemilieus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7127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Grote </a:t>
            </a:r>
            <a:r>
              <a:rPr lang="nl-NL" sz="2400" dirty="0"/>
              <a:t>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</a:t>
            </a:r>
            <a:r>
              <a:rPr lang="nl-NL" sz="2400" dirty="0" smtClean="0"/>
              <a:t>innovatiemilieus</a:t>
            </a:r>
            <a:endParaRPr lang="nl-NL" sz="2400" dirty="0" smtClean="0"/>
          </a:p>
        </p:txBody>
      </p:sp>
      <p:pic>
        <p:nvPicPr>
          <p:cNvPr id="4" name="Picture 3" descr="Screen Shot 2016-11-15 at 10.19.16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96" y="1862667"/>
            <a:ext cx="6142890" cy="41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/>
              <a:t>Grote 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</a:t>
            </a:r>
            <a:r>
              <a:rPr lang="nl-NL" sz="2400" dirty="0" smtClean="0"/>
              <a:t>innovatiemilieus</a:t>
            </a:r>
            <a:endParaRPr lang="nl-NL" sz="2400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Arbeidsmarkt </a:t>
            </a:r>
            <a:r>
              <a:rPr lang="nl-NL" sz="2400" dirty="0" smtClean="0"/>
              <a:t>wordt internationaler, flexibeler en polariseert</a:t>
            </a:r>
          </a:p>
        </p:txBody>
      </p:sp>
      <p:pic>
        <p:nvPicPr>
          <p:cNvPr id="2" name="Picture 1" descr="Screen Shot 2016-02-09 at 14.09.46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044964"/>
            <a:ext cx="8324248" cy="3111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593" y="6062628"/>
            <a:ext cx="741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</a:t>
            </a:r>
            <a:r>
              <a:rPr lang="nl-NL" sz="1400" dirty="0" smtClean="0"/>
              <a:t>ron: </a:t>
            </a:r>
            <a:r>
              <a:rPr lang="nl-NL" sz="1400" i="1" dirty="0" smtClean="0"/>
              <a:t>Het Verdwijnende Midden in Nederlandse Steden? </a:t>
            </a:r>
            <a:r>
              <a:rPr lang="nl-NL" sz="1400" dirty="0" smtClean="0"/>
              <a:t>(Brakman, </a:t>
            </a:r>
            <a:r>
              <a:rPr lang="nl-NL" sz="1400" dirty="0" err="1" smtClean="0"/>
              <a:t>Garretsen</a:t>
            </a:r>
            <a:r>
              <a:rPr lang="nl-NL" sz="1400" dirty="0" smtClean="0"/>
              <a:t>, </a:t>
            </a:r>
            <a:r>
              <a:rPr lang="nl-NL" sz="1400" dirty="0" err="1" smtClean="0"/>
              <a:t>Marlet</a:t>
            </a:r>
            <a:r>
              <a:rPr lang="nl-NL" sz="1400" dirty="0" smtClean="0"/>
              <a:t>, 2015 RUG)</a:t>
            </a:r>
            <a:endParaRPr lang="nl-NL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82856" y="3733800"/>
            <a:ext cx="294237" cy="307777"/>
            <a:chOff x="1423056" y="3691465"/>
            <a:chExt cx="294237" cy="307777"/>
          </a:xfrm>
        </p:grpSpPr>
        <p:sp>
          <p:nvSpPr>
            <p:cNvPr id="8" name="Oval 7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E</a:t>
              </a:r>
              <a:endParaRPr lang="nl-NL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36090" y="4821137"/>
            <a:ext cx="294237" cy="307777"/>
            <a:chOff x="1423056" y="3691465"/>
            <a:chExt cx="294237" cy="307777"/>
          </a:xfrm>
        </p:grpSpPr>
        <p:sp>
          <p:nvSpPr>
            <p:cNvPr id="12" name="Oval 11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E</a:t>
              </a:r>
              <a:endParaRPr lang="nl-NL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60257" y="4610328"/>
            <a:ext cx="294237" cy="307777"/>
            <a:chOff x="1423056" y="3691465"/>
            <a:chExt cx="294237" cy="307777"/>
          </a:xfrm>
        </p:grpSpPr>
        <p:sp>
          <p:nvSpPr>
            <p:cNvPr id="15" name="Oval 14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E</a:t>
              </a:r>
              <a:endParaRPr lang="nl-NL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4885496"/>
            <a:ext cx="294237" cy="307777"/>
            <a:chOff x="1423056" y="3691465"/>
            <a:chExt cx="294237" cy="307777"/>
          </a:xfrm>
        </p:grpSpPr>
        <p:sp>
          <p:nvSpPr>
            <p:cNvPr id="18" name="Oval 17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H</a:t>
              </a:r>
              <a:endParaRPr lang="nl-NL" sz="1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14965" y="3941464"/>
            <a:ext cx="294237" cy="307777"/>
            <a:chOff x="1423056" y="3691465"/>
            <a:chExt cx="294237" cy="307777"/>
          </a:xfrm>
        </p:grpSpPr>
        <p:sp>
          <p:nvSpPr>
            <p:cNvPr id="21" name="Oval 20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H</a:t>
              </a:r>
              <a:endParaRPr lang="nl-NL" sz="1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34807" y="4165828"/>
            <a:ext cx="294237" cy="307777"/>
            <a:chOff x="1423056" y="3691465"/>
            <a:chExt cx="294237" cy="307777"/>
          </a:xfrm>
        </p:grpSpPr>
        <p:sp>
          <p:nvSpPr>
            <p:cNvPr id="24" name="Oval 23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A</a:t>
              </a:r>
              <a:endParaRPr lang="nl-NL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90411" y="4095352"/>
            <a:ext cx="294237" cy="307777"/>
            <a:chOff x="1423056" y="3691465"/>
            <a:chExt cx="294237" cy="307777"/>
          </a:xfrm>
        </p:grpSpPr>
        <p:sp>
          <p:nvSpPr>
            <p:cNvPr id="27" name="Oval 26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H</a:t>
              </a:r>
              <a:endParaRPr lang="nl-NL" sz="1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57807" y="5128914"/>
            <a:ext cx="294237" cy="307777"/>
            <a:chOff x="1423056" y="3691465"/>
            <a:chExt cx="294237" cy="307777"/>
          </a:xfrm>
        </p:grpSpPr>
        <p:sp>
          <p:nvSpPr>
            <p:cNvPr id="30" name="Oval 29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A</a:t>
              </a:r>
              <a:endParaRPr lang="nl-NL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68607" y="4302551"/>
            <a:ext cx="294237" cy="307777"/>
            <a:chOff x="1423056" y="3691465"/>
            <a:chExt cx="294237" cy="307777"/>
          </a:xfrm>
        </p:grpSpPr>
        <p:sp>
          <p:nvSpPr>
            <p:cNvPr id="33" name="Oval 32"/>
            <p:cNvSpPr/>
            <p:nvPr/>
          </p:nvSpPr>
          <p:spPr>
            <a:xfrm>
              <a:off x="1431542" y="3733800"/>
              <a:ext cx="260350" cy="258233"/>
            </a:xfrm>
            <a:prstGeom prst="ellipse">
              <a:avLst/>
            </a:prstGeom>
            <a:solidFill>
              <a:srgbClr val="FECB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23056" y="3691465"/>
              <a:ext cx="294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A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172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/>
              <a:t>Grote 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innovatiemilieus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Arbeidsmarkt </a:t>
            </a:r>
            <a:r>
              <a:rPr lang="nl-NL" sz="2400" dirty="0" smtClean="0"/>
              <a:t>wordt internationaler, flexibeler en polariseert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Economische veerkracht</a:t>
            </a:r>
          </a:p>
          <a:p>
            <a:pPr marL="342900" indent="-342900">
              <a:buFont typeface="Wingdings" charset="2"/>
              <a:buChar char=""/>
            </a:pPr>
            <a:endParaRPr lang="nl-NL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581463" y="2620551"/>
            <a:ext cx="4424926" cy="3319625"/>
            <a:chOff x="617570" y="138113"/>
            <a:chExt cx="7808216" cy="5857804"/>
          </a:xfrm>
        </p:grpSpPr>
        <p:sp>
          <p:nvSpPr>
            <p:cNvPr id="6" name="Rectangle 5"/>
            <p:cNvSpPr/>
            <p:nvPr/>
          </p:nvSpPr>
          <p:spPr>
            <a:xfrm>
              <a:off x="617570" y="138113"/>
              <a:ext cx="7808216" cy="58578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570" y="138113"/>
              <a:ext cx="4459363" cy="58578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1324" y="4159405"/>
              <a:ext cx="3564462" cy="1836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32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dsize NL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22" y="163855"/>
            <a:ext cx="5403156" cy="61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9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r="24048" b="51656"/>
          <a:stretch/>
        </p:blipFill>
        <p:spPr>
          <a:xfrm>
            <a:off x="95593" y="144104"/>
            <a:ext cx="2061966" cy="290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/>
              <a:t>Grote steden en transportcorridors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Toenemend </a:t>
            </a:r>
            <a:r>
              <a:rPr lang="nl-NL" sz="2400" dirty="0" smtClean="0"/>
              <a:t>belang </a:t>
            </a:r>
            <a:r>
              <a:rPr lang="nl-NL" sz="2400" dirty="0" smtClean="0"/>
              <a:t>innovatie; clusters </a:t>
            </a:r>
            <a:r>
              <a:rPr lang="nl-NL" sz="2400" dirty="0" smtClean="0"/>
              <a:t>en innovatiemilieus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Arbeidsmarkt </a:t>
            </a:r>
            <a:r>
              <a:rPr lang="nl-NL" sz="2400" dirty="0" smtClean="0"/>
              <a:t>wordt internationaler, flexibeler en polariseert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Economische </a:t>
            </a:r>
            <a:r>
              <a:rPr lang="nl-NL" sz="2400" dirty="0" smtClean="0"/>
              <a:t>veerkracht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err="1" smtClean="0"/>
              <a:t>Padafhankelijkheid</a:t>
            </a:r>
            <a:r>
              <a:rPr lang="nl-NL" sz="2400" dirty="0" smtClean="0"/>
              <a:t>; ecosysteem van vaardigheden</a:t>
            </a:r>
            <a:endParaRPr lang="nl-NL" sz="2400" dirty="0" smtClean="0"/>
          </a:p>
          <a:p>
            <a:pPr marL="342900" indent="-342900">
              <a:buFont typeface="Wingdings" charset="2"/>
              <a:buChar char=""/>
            </a:pPr>
            <a:endParaRPr lang="nl-NL" sz="2400" dirty="0"/>
          </a:p>
        </p:txBody>
      </p:sp>
      <p:pic>
        <p:nvPicPr>
          <p:cNvPr id="9" name="Picture 8" descr="Waalwijk SLEM PIMG71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61" y="3234266"/>
            <a:ext cx="4432294" cy="29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8" y="1174294"/>
            <a:ext cx="7785529" cy="4493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Wat is de economische kracht van Twente en hoe bouwen we daar op voort?</a:t>
            </a:r>
          </a:p>
        </p:txBody>
      </p:sp>
    </p:spTree>
    <p:extLst>
      <p:ext uri="{BB962C8B-B14F-4D97-AF65-F5344CB8AC3E}">
        <p14:creationId xmlns:p14="http://schemas.microsoft.com/office/powerpoint/2010/main" val="233214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2866348" y="745069"/>
            <a:ext cx="3365121" cy="48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109245" y="144104"/>
            <a:ext cx="2003699" cy="2873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Bevolkingsgroei en –krimp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Vergrijzing</a:t>
            </a:r>
          </a:p>
          <a:p>
            <a:endParaRPr lang="nl-NL" sz="2400" dirty="0" smtClean="0"/>
          </a:p>
        </p:txBody>
      </p:sp>
      <p:pic>
        <p:nvPicPr>
          <p:cNvPr id="8" name="Picture 7" descr="Screen Shot 2016-11-22 at 11.35.18 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5"/>
          <a:stretch/>
        </p:blipFill>
        <p:spPr>
          <a:xfrm>
            <a:off x="2389696" y="1364178"/>
            <a:ext cx="5849439" cy="40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109245" y="144104"/>
            <a:ext cx="2003699" cy="2873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Bevolkingsgroei en –krimp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Vergrijzing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We worden mobieler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254" y="1728788"/>
            <a:ext cx="6482004" cy="39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109245" y="144104"/>
            <a:ext cx="2003699" cy="2873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Bevolkingsgroei en –krimp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Vergrijzing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We worden mobieler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Internationalere 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Groeiende verschillen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934"/>
          <a:stretch/>
        </p:blipFill>
        <p:spPr>
          <a:xfrm>
            <a:off x="2389696" y="2356704"/>
            <a:ext cx="4913344" cy="367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2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109245" y="144104"/>
            <a:ext cx="2003699" cy="2873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Bevolkingsgroei en –krimp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Vergrijzing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We worden mobieler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Internationalere 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Groeiende verschillen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Individualisering en anders </a:t>
            </a:r>
            <a:r>
              <a:rPr lang="nl-NL" sz="2400" dirty="0" smtClean="0"/>
              <a:t>samenleven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412546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b="52111"/>
          <a:stretch/>
        </p:blipFill>
        <p:spPr>
          <a:xfrm>
            <a:off x="109245" y="144104"/>
            <a:ext cx="2003699" cy="2873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Bevolkingsgroei en –krimp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Vergrijzing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We worden mobieler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Internationalere 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Groeiende verschillen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Individualisering en anders samenleven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Nieuw eigenaarschap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err="1" smtClean="0"/>
              <a:t>Zelforganiserend</a:t>
            </a:r>
            <a:r>
              <a:rPr lang="nl-NL" sz="2400" dirty="0" smtClean="0"/>
              <a:t> vermogen en sociale </a:t>
            </a:r>
            <a:r>
              <a:rPr lang="nl-NL" sz="2400" dirty="0" smtClean="0"/>
              <a:t>veerkracht</a:t>
            </a:r>
            <a:endParaRPr lang="nl-NL" sz="2400" dirty="0"/>
          </a:p>
        </p:txBody>
      </p:sp>
      <p:pic>
        <p:nvPicPr>
          <p:cNvPr id="2" name="Picture 1" descr="Voedselbank_by Voedselbanken Neder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58" y="3700384"/>
            <a:ext cx="2944504" cy="1959206"/>
          </a:xfrm>
          <a:prstGeom prst="rect">
            <a:avLst/>
          </a:prstGeom>
        </p:spPr>
      </p:pic>
      <p:pic>
        <p:nvPicPr>
          <p:cNvPr id="4" name="Picture 3" descr="Huiswerkbegeleiding - Netwerk Dien je Stad_by Netwerk Dien je Stad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00" y="3700384"/>
            <a:ext cx="2946972" cy="1959206"/>
          </a:xfrm>
          <a:prstGeom prst="rect">
            <a:avLst/>
          </a:prstGeom>
        </p:spPr>
      </p:pic>
      <p:pic>
        <p:nvPicPr>
          <p:cNvPr id="6" name="Picture 5" descr="Naoberkredie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46" y="3700384"/>
            <a:ext cx="2625740" cy="19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8" y="1989902"/>
            <a:ext cx="7906479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6000" b="1" dirty="0">
                <a:solidFill>
                  <a:srgbClr val="000000"/>
                </a:solidFill>
              </a:rPr>
              <a:t>Hoe </a:t>
            </a:r>
            <a:r>
              <a:rPr lang="nl-NL" sz="6000" b="1" dirty="0" smtClean="0">
                <a:solidFill>
                  <a:srgbClr val="000000"/>
                </a:solidFill>
              </a:rPr>
              <a:t>krijgt </a:t>
            </a:r>
            <a:r>
              <a:rPr lang="nl-NL" sz="6000" b="1" dirty="0">
                <a:solidFill>
                  <a:srgbClr val="000000"/>
                </a:solidFill>
              </a:rPr>
              <a:t>de veerkrachtige Twentse samenleving de ruimte?</a:t>
            </a:r>
            <a:endParaRPr lang="nl-NL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4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2" r="73984"/>
          <a:stretch/>
        </p:blipFill>
        <p:spPr>
          <a:xfrm>
            <a:off x="2915816" y="692696"/>
            <a:ext cx="3425717" cy="48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dsize NL_gedetaille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22" y="163854"/>
            <a:ext cx="5403156" cy="61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1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0" r="73984"/>
          <a:stretch/>
        </p:blipFill>
        <p:spPr>
          <a:xfrm>
            <a:off x="136561" y="40954"/>
            <a:ext cx="2034657" cy="2963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Vergrote zelfredzaamheid</a:t>
            </a:r>
            <a:endParaRPr lang="nl-NL" sz="2400" dirty="0" smtClean="0"/>
          </a:p>
        </p:txBody>
      </p:sp>
      <p:pic>
        <p:nvPicPr>
          <p:cNvPr id="7" name="Picture 6" descr="Thuisafgehaald credits Fleur Wiers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07" y="3622748"/>
            <a:ext cx="3621621" cy="2412557"/>
          </a:xfrm>
          <a:prstGeom prst="rect">
            <a:avLst/>
          </a:prstGeom>
        </p:spPr>
      </p:pic>
      <p:pic>
        <p:nvPicPr>
          <p:cNvPr id="11" name="Picture 10" descr="Screen Shot 2016-11-22 at 13.29.20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46" y="1063625"/>
            <a:ext cx="3281508" cy="2169656"/>
          </a:xfrm>
          <a:prstGeom prst="rect">
            <a:avLst/>
          </a:prstGeom>
        </p:spPr>
      </p:pic>
      <p:pic>
        <p:nvPicPr>
          <p:cNvPr id="12" name="Picture 11" descr="Screen Shot 2016-11-22 at 13.35.04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14" y="3478764"/>
            <a:ext cx="3131803" cy="21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0" r="73984"/>
          <a:stretch/>
        </p:blipFill>
        <p:spPr>
          <a:xfrm>
            <a:off x="136561" y="40954"/>
            <a:ext cx="2034657" cy="2963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Vergrote </a:t>
            </a:r>
            <a:r>
              <a:rPr lang="nl-NL" sz="2400" dirty="0" smtClean="0"/>
              <a:t>zelfredzaamheid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Mobiliteit van de toekomst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Slimme </a:t>
            </a:r>
            <a:r>
              <a:rPr lang="nl-NL" sz="2400" dirty="0" smtClean="0"/>
              <a:t>steden</a:t>
            </a:r>
            <a:endParaRPr lang="nl-NL" sz="2400" dirty="0" smtClean="0"/>
          </a:p>
        </p:txBody>
      </p:sp>
      <p:pic>
        <p:nvPicPr>
          <p:cNvPr id="4" name="Picture 3" descr="Hackathon 2_by Mov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45" y="1187579"/>
            <a:ext cx="2763780" cy="2074961"/>
          </a:xfrm>
          <a:prstGeom prst="rect">
            <a:avLst/>
          </a:prstGeom>
        </p:spPr>
      </p:pic>
      <p:pic>
        <p:nvPicPr>
          <p:cNvPr id="6" name="Picture 5" descr="Sensor City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45" y="3532409"/>
            <a:ext cx="2041221" cy="2718840"/>
          </a:xfrm>
          <a:prstGeom prst="rect">
            <a:avLst/>
          </a:prstGeom>
        </p:spPr>
      </p:pic>
      <p:pic>
        <p:nvPicPr>
          <p:cNvPr id="8" name="Picture 7" descr="WEpod_by Provincie Gelderl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4" y="1627190"/>
            <a:ext cx="2763780" cy="2074961"/>
          </a:xfrm>
          <a:prstGeom prst="rect">
            <a:avLst/>
          </a:prstGeom>
        </p:spPr>
      </p:pic>
      <p:pic>
        <p:nvPicPr>
          <p:cNvPr id="2" name="Picture 1" descr="Screen Shot 2016-11-22 at 13.38.44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4" y="3948316"/>
            <a:ext cx="4308840" cy="21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0" r="73984"/>
          <a:stretch/>
        </p:blipFill>
        <p:spPr>
          <a:xfrm>
            <a:off x="136561" y="40954"/>
            <a:ext cx="2034657" cy="2963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Vergrote </a:t>
            </a:r>
            <a:r>
              <a:rPr lang="nl-NL" sz="2400" dirty="0" smtClean="0"/>
              <a:t>zelfredzaamheid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Mobiliteit van de toekomst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Slimme </a:t>
            </a:r>
            <a:r>
              <a:rPr lang="nl-NL" sz="2400" dirty="0" smtClean="0"/>
              <a:t>steden</a:t>
            </a:r>
          </a:p>
          <a:p>
            <a:pPr marL="342900" indent="-342900">
              <a:buFont typeface="Arial"/>
              <a:buChar char="•"/>
            </a:pPr>
            <a:r>
              <a:rPr lang="nl-NL" sz="2400" i="1" dirty="0" smtClean="0"/>
              <a:t>Smart </a:t>
            </a:r>
            <a:r>
              <a:rPr lang="nl-NL" sz="2400" i="1" dirty="0" err="1" smtClean="0"/>
              <a:t>industry</a:t>
            </a:r>
            <a:endParaRPr lang="nl-NL" sz="2400" i="1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Lerende samenleving</a:t>
            </a:r>
            <a:endParaRPr lang="nl-NL" sz="2400" dirty="0" smtClean="0"/>
          </a:p>
        </p:txBody>
      </p:sp>
      <p:pic>
        <p:nvPicPr>
          <p:cNvPr id="9" name="Picture 8" descr="Screen Shot 2016-11-22 at 13.19.4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94" y="2319867"/>
            <a:ext cx="2733614" cy="3873500"/>
          </a:xfrm>
          <a:prstGeom prst="rect">
            <a:avLst/>
          </a:prstGeom>
        </p:spPr>
      </p:pic>
      <p:pic>
        <p:nvPicPr>
          <p:cNvPr id="11" name="Picture 10" descr="Smart Robotics 2_by Universal Robo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2" y="3166533"/>
            <a:ext cx="4539697" cy="30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8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9" y="1174294"/>
            <a:ext cx="7396062" cy="4493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Hoe benut Twente </a:t>
            </a:r>
          </a:p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de kansen van technologische innovatie?</a:t>
            </a:r>
            <a:endParaRPr lang="nl-NL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4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51985" r="49191"/>
          <a:stretch/>
        </p:blipFill>
        <p:spPr>
          <a:xfrm>
            <a:off x="2836333" y="719565"/>
            <a:ext cx="3471334" cy="48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3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51985" r="49191"/>
          <a:stretch/>
        </p:blipFill>
        <p:spPr>
          <a:xfrm>
            <a:off x="81937" y="109234"/>
            <a:ext cx="2075622" cy="288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Energietransitie als opgave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Verduurzaming gebouwde </a:t>
            </a:r>
            <a:r>
              <a:rPr lang="nl-NL" sz="2400" dirty="0" smtClean="0"/>
              <a:t>omgeving</a:t>
            </a:r>
            <a:endParaRPr lang="nl-NL" sz="2400" dirty="0" smtClean="0"/>
          </a:p>
        </p:txBody>
      </p:sp>
      <p:pic>
        <p:nvPicPr>
          <p:cNvPr id="6" name="Picture 5" descr="Warmtenet Henge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210477"/>
            <a:ext cx="3556000" cy="2436408"/>
          </a:xfrm>
          <a:prstGeom prst="rect">
            <a:avLst/>
          </a:prstGeom>
        </p:spPr>
      </p:pic>
      <p:pic>
        <p:nvPicPr>
          <p:cNvPr id="7" name="Picture 6" descr="Emmerhout, Emmen_by Frank Hanswij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8788"/>
            <a:ext cx="3458789" cy="2431578"/>
          </a:xfrm>
          <a:prstGeom prst="rect">
            <a:avLst/>
          </a:prstGeom>
        </p:spPr>
      </p:pic>
      <p:pic>
        <p:nvPicPr>
          <p:cNvPr id="9" name="Picture 8" descr="Screen Shot 2016-11-22 at 13.54.2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29699"/>
            <a:ext cx="3381985" cy="18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9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ulaire hotspot Haarlemmermeer_by SA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6" y="4006238"/>
            <a:ext cx="3713296" cy="2206565"/>
          </a:xfrm>
          <a:prstGeom prst="rect">
            <a:avLst/>
          </a:prstGeom>
        </p:spPr>
      </p:pic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51985" r="49191"/>
          <a:stretch/>
        </p:blipFill>
        <p:spPr>
          <a:xfrm>
            <a:off x="81937" y="109234"/>
            <a:ext cx="2075622" cy="288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Energietransitie als opgave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Verduurzaming gebouwde omgeving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Circulaire economie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Duurzamere </a:t>
            </a:r>
            <a:r>
              <a:rPr lang="nl-NL" sz="2400" dirty="0" smtClean="0"/>
              <a:t>voedselproductie</a:t>
            </a:r>
            <a:endParaRPr lang="nl-NL" sz="2400" dirty="0" smtClean="0"/>
          </a:p>
        </p:txBody>
      </p:sp>
      <p:pic>
        <p:nvPicPr>
          <p:cNvPr id="12" name="Picture 11" descr="Screen Shot 2016-11-22 at 14.03.35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29" y="2028986"/>
            <a:ext cx="2754201" cy="3589959"/>
          </a:xfrm>
          <a:prstGeom prst="rect">
            <a:avLst/>
          </a:prstGeom>
        </p:spPr>
      </p:pic>
      <p:pic>
        <p:nvPicPr>
          <p:cNvPr id="11" name="Picture 10" descr="Desso kalk tapij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24" y="1845187"/>
            <a:ext cx="2770738" cy="19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51985" r="49191"/>
          <a:stretch/>
        </p:blipFill>
        <p:spPr>
          <a:xfrm>
            <a:off x="81937" y="109234"/>
            <a:ext cx="2075622" cy="288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Energietransitie als opgave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Verduurzaming gebouwde omgeving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Circulaire economie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Duurzamere voedselproductie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Energieke 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Energieke overheid</a:t>
            </a:r>
            <a:endParaRPr lang="nl-NL" sz="2400" dirty="0"/>
          </a:p>
        </p:txBody>
      </p:sp>
      <p:pic>
        <p:nvPicPr>
          <p:cNvPr id="4" name="Picture 3" descr="Wijkbedrijf Bilgaard credits Harry C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10" y="2872891"/>
            <a:ext cx="3000778" cy="2000518"/>
          </a:xfrm>
          <a:prstGeom prst="rect">
            <a:avLst/>
          </a:prstGeom>
        </p:spPr>
      </p:pic>
      <p:pic>
        <p:nvPicPr>
          <p:cNvPr id="8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7" b="2525"/>
          <a:stretch>
            <a:fillRect/>
          </a:stretch>
        </p:blipFill>
        <p:spPr bwMode="auto">
          <a:xfrm>
            <a:off x="150813" y="4048240"/>
            <a:ext cx="2788719" cy="20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6-11-22 at 14.35.09 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2026"/>
          <a:stretch/>
        </p:blipFill>
        <p:spPr>
          <a:xfrm>
            <a:off x="6308545" y="2956384"/>
            <a:ext cx="2354172" cy="30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8" y="1174294"/>
            <a:ext cx="7906479" cy="4493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Hoe kan inzet op energietransitie en verduurzaming Twente verder helpen?</a:t>
            </a:r>
            <a:endParaRPr lang="nl-NL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4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2" t="51753" r="24223"/>
          <a:stretch/>
        </p:blipFill>
        <p:spPr>
          <a:xfrm>
            <a:off x="2849034" y="692696"/>
            <a:ext cx="3475567" cy="48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9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1" y="198724"/>
            <a:ext cx="7820903" cy="60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5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2" t="50847" r="24223"/>
          <a:stretch/>
        </p:blipFill>
        <p:spPr>
          <a:xfrm>
            <a:off x="81933" y="40962"/>
            <a:ext cx="2061966" cy="2949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Kantoren: anders werken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Bedrijventerreinen: v</a:t>
            </a:r>
            <a:r>
              <a:rPr lang="nl-NL" sz="2400" dirty="0" smtClean="0"/>
              <a:t>eranderende </a:t>
            </a:r>
            <a:r>
              <a:rPr lang="nl-NL" sz="2400" dirty="0"/>
              <a:t>productie </a:t>
            </a:r>
            <a:r>
              <a:rPr lang="nl-NL" sz="2400" dirty="0" smtClean="0"/>
              <a:t>en logistiek </a:t>
            </a:r>
            <a:endParaRPr lang="nl-NL" sz="2400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Binnensteden: a</a:t>
            </a:r>
            <a:r>
              <a:rPr lang="nl-NL" sz="2400" dirty="0" smtClean="0"/>
              <a:t>nders winkelen</a:t>
            </a:r>
          </a:p>
        </p:txBody>
      </p:sp>
      <p:pic>
        <p:nvPicPr>
          <p:cNvPr id="2" name="Picture 1" descr="Nieuwegein einsteinbaan PIMG97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04"/>
          <a:stretch/>
        </p:blipFill>
        <p:spPr>
          <a:xfrm>
            <a:off x="2389696" y="2287562"/>
            <a:ext cx="2530602" cy="3804702"/>
          </a:xfrm>
          <a:prstGeom prst="rect">
            <a:avLst/>
          </a:prstGeom>
        </p:spPr>
      </p:pic>
      <p:pic>
        <p:nvPicPr>
          <p:cNvPr id="4" name="Picture 3" descr="Streetwise 2_ by Streetwi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44" y="4245572"/>
            <a:ext cx="3252905" cy="1829759"/>
          </a:xfrm>
          <a:prstGeom prst="rect">
            <a:avLst/>
          </a:prstGeom>
        </p:spPr>
      </p:pic>
      <p:pic>
        <p:nvPicPr>
          <p:cNvPr id="6" name="Picture 5" descr="Van Haren Waalwijk_by Pim Geer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44" y="2287562"/>
            <a:ext cx="2614460" cy="17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6525"/>
            <a:ext cx="8356401" cy="5888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7958" b="65221"/>
          <a:stretch/>
        </p:blipFill>
        <p:spPr>
          <a:xfrm>
            <a:off x="184152" y="3976998"/>
            <a:ext cx="2677583" cy="2047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933" y="-1"/>
            <a:ext cx="2779802" cy="318346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2" t="50847" r="24223"/>
          <a:stretch/>
        </p:blipFill>
        <p:spPr>
          <a:xfrm>
            <a:off x="81933" y="40962"/>
            <a:ext cx="2061966" cy="29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2" t="50847" r="24223"/>
          <a:stretch/>
        </p:blipFill>
        <p:spPr>
          <a:xfrm>
            <a:off x="81933" y="40962"/>
            <a:ext cx="2061966" cy="2949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/>
              <a:t>Kantoren: anders werken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/>
              <a:t>Bedrijventerreinen: veranderende productie en logistiek 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/>
              <a:t>Binnensteden: anders winkelen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Meer </a:t>
            </a:r>
            <a:r>
              <a:rPr lang="nl-NL" sz="2400" dirty="0" smtClean="0"/>
              <a:t>diversiteit in woonbehoefte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Functiemenging en </a:t>
            </a:r>
            <a:r>
              <a:rPr lang="nl-NL" sz="2400" dirty="0" smtClean="0"/>
              <a:t>flexibiliteit</a:t>
            </a:r>
            <a:endParaRPr lang="nl-NL" sz="2400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Andere ruimteproductie</a:t>
            </a:r>
            <a:endParaRPr lang="nl-NL" sz="2400" dirty="0"/>
          </a:p>
        </p:txBody>
      </p:sp>
      <p:pic>
        <p:nvPicPr>
          <p:cNvPr id="2" name="Picture 1" descr="Havenkwartier 2_by Gemeente Deve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683000"/>
            <a:ext cx="3723482" cy="2483299"/>
          </a:xfrm>
          <a:prstGeom prst="rect">
            <a:avLst/>
          </a:prstGeom>
        </p:spPr>
      </p:pic>
      <p:pic>
        <p:nvPicPr>
          <p:cNvPr id="4" name="Picture 3" descr="Scheldekwartier Vlissing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45" y="3683000"/>
            <a:ext cx="4416429" cy="24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13" y="1174294"/>
            <a:ext cx="8174995" cy="4493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Hoe kunnen de transformatieopgaven bijdragen aan een aantrekkelijk Twente?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t="51302"/>
          <a:stretch/>
        </p:blipFill>
        <p:spPr>
          <a:xfrm>
            <a:off x="2865967" y="668765"/>
            <a:ext cx="3344334" cy="48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t="51302"/>
          <a:stretch/>
        </p:blipFill>
        <p:spPr>
          <a:xfrm>
            <a:off x="109245" y="81924"/>
            <a:ext cx="2003699" cy="292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Netwerksamenleving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P</a:t>
            </a:r>
            <a:r>
              <a:rPr lang="nl-NL" sz="2400" dirty="0" smtClean="0"/>
              <a:t>articipatiesamenleving, d</a:t>
            </a:r>
            <a:r>
              <a:rPr lang="nl-NL" sz="2400" dirty="0" smtClean="0"/>
              <a:t>ecentralisaties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t="51302"/>
          <a:stretch/>
        </p:blipFill>
        <p:spPr>
          <a:xfrm>
            <a:off x="109245" y="81924"/>
            <a:ext cx="2003699" cy="292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Netwerksamenleving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P</a:t>
            </a:r>
            <a:r>
              <a:rPr lang="nl-NL" sz="2400" dirty="0" smtClean="0"/>
              <a:t>articipatiesamenleving, d</a:t>
            </a:r>
            <a:r>
              <a:rPr lang="nl-NL" sz="2400" dirty="0" smtClean="0"/>
              <a:t>ecentralisaties</a:t>
            </a:r>
            <a:endParaRPr lang="nl-NL" sz="2400" dirty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Burgerinitiatieven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Lokale coalities</a:t>
            </a:r>
            <a:endParaRPr lang="nl-NL" sz="2400" dirty="0" smtClean="0"/>
          </a:p>
        </p:txBody>
      </p:sp>
      <p:pic>
        <p:nvPicPr>
          <p:cNvPr id="7" name="Picture 6" descr="Trend 7_Gouda Bruist_by Hedwig Schipperheij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4" y="4324288"/>
            <a:ext cx="2808953" cy="1871195"/>
          </a:xfrm>
          <a:prstGeom prst="rect">
            <a:avLst/>
          </a:prstGeom>
        </p:spPr>
      </p:pic>
      <p:pic>
        <p:nvPicPr>
          <p:cNvPr id="8" name="Picture 7" descr="Maatschappelijk aanbesteden_by Hans Gom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4" y="1797723"/>
            <a:ext cx="2106270" cy="2412551"/>
          </a:xfrm>
          <a:prstGeom prst="rect">
            <a:avLst/>
          </a:prstGeom>
        </p:spPr>
      </p:pic>
      <p:pic>
        <p:nvPicPr>
          <p:cNvPr id="6" name="Picture 5" descr="Emmen_Emmerhout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9" y="3224949"/>
            <a:ext cx="4456574" cy="29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3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0" t="51302"/>
          <a:stretch/>
        </p:blipFill>
        <p:spPr>
          <a:xfrm>
            <a:off x="109245" y="81924"/>
            <a:ext cx="2003699" cy="292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696" y="163850"/>
            <a:ext cx="600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Netwerksamenleving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P</a:t>
            </a:r>
            <a:r>
              <a:rPr lang="nl-NL" sz="2400" dirty="0" smtClean="0"/>
              <a:t>articipatiesamenleving, d</a:t>
            </a:r>
            <a:r>
              <a:rPr lang="nl-NL" sz="2400" dirty="0" smtClean="0"/>
              <a:t>ecentralisaties</a:t>
            </a:r>
            <a:endParaRPr lang="nl-NL" sz="2400" dirty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Burgerinitiatieven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Lokale coalities</a:t>
            </a:r>
            <a:endParaRPr lang="nl-NL" sz="2400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Regionale </a:t>
            </a:r>
            <a:r>
              <a:rPr lang="nl-NL" sz="2400" dirty="0" smtClean="0"/>
              <a:t>samenwerking</a:t>
            </a:r>
            <a:endParaRPr lang="nl-NL" sz="2400" dirty="0"/>
          </a:p>
        </p:txBody>
      </p:sp>
      <p:pic>
        <p:nvPicPr>
          <p:cNvPr id="9" name="Picture 8" descr="Drechtraad zittingsperiode 2014-2018_by Henk van Ve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63" y="2214662"/>
            <a:ext cx="2909463" cy="1857581"/>
          </a:xfrm>
          <a:prstGeom prst="rect">
            <a:avLst/>
          </a:prstGeom>
        </p:spPr>
      </p:pic>
      <p:pic>
        <p:nvPicPr>
          <p:cNvPr id="10" name="Picture 9" descr="Stedendriehoe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26" y="4215555"/>
            <a:ext cx="2870174" cy="2036457"/>
          </a:xfrm>
          <a:prstGeom prst="rect">
            <a:avLst/>
          </a:prstGeom>
        </p:spPr>
      </p:pic>
      <p:pic>
        <p:nvPicPr>
          <p:cNvPr id="2" name="Picture 1" descr="Screen Shot 2016-11-22 at 15.01.32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67" y="3529104"/>
            <a:ext cx="2827007" cy="22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38" y="1728788"/>
            <a:ext cx="7906479" cy="3385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nl-NL" sz="6000" b="1" dirty="0" smtClean="0">
                <a:solidFill>
                  <a:srgbClr val="000000"/>
                </a:solidFill>
              </a:rPr>
              <a:t>Welke krachtige samenwerkingen helpen Twente vooruit?</a:t>
            </a:r>
            <a:endParaRPr lang="nl-NL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4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1" y="198724"/>
            <a:ext cx="7820903" cy="60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68600" y="601031"/>
            <a:ext cx="3606800" cy="5130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2785533" y="753703"/>
            <a:ext cx="3548899" cy="48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13" y="364796"/>
            <a:ext cx="8174995" cy="584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 dirty="0" smtClean="0">
                <a:solidFill>
                  <a:srgbClr val="000000"/>
                </a:solidFill>
              </a:rPr>
              <a:t>7 vragen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 smtClean="0">
                <a:solidFill>
                  <a:srgbClr val="000000"/>
                </a:solidFill>
              </a:rPr>
              <a:t>Hoe </a:t>
            </a:r>
            <a:r>
              <a:rPr lang="nl-NL" sz="2400" b="1" dirty="0">
                <a:solidFill>
                  <a:srgbClr val="000000"/>
                </a:solidFill>
              </a:rPr>
              <a:t>versterken we de netwerkkracht van Twente?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>
                <a:solidFill>
                  <a:srgbClr val="000000"/>
                </a:solidFill>
              </a:rPr>
              <a:t>Wat is de economische kracht van Twente en hoe bouwen we daar op voort</a:t>
            </a:r>
            <a:r>
              <a:rPr lang="nl-NL" sz="2400" b="1" dirty="0" smtClean="0">
                <a:solidFill>
                  <a:srgbClr val="000000"/>
                </a:solidFill>
              </a:rPr>
              <a:t>?</a:t>
            </a:r>
            <a:endParaRPr lang="nl-NL" sz="2400" b="1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>
                <a:solidFill>
                  <a:srgbClr val="000000"/>
                </a:solidFill>
              </a:rPr>
              <a:t>Hoe </a:t>
            </a:r>
            <a:r>
              <a:rPr lang="nl-NL" sz="2400" b="1" dirty="0" smtClean="0">
                <a:solidFill>
                  <a:srgbClr val="000000"/>
                </a:solidFill>
              </a:rPr>
              <a:t>krijgt de </a:t>
            </a:r>
            <a:r>
              <a:rPr lang="nl-NL" sz="2400" b="1" dirty="0">
                <a:solidFill>
                  <a:srgbClr val="000000"/>
                </a:solidFill>
              </a:rPr>
              <a:t>veerkrachtige Twentse </a:t>
            </a:r>
            <a:r>
              <a:rPr lang="nl-NL" sz="2400" b="1" dirty="0" smtClean="0">
                <a:solidFill>
                  <a:srgbClr val="000000"/>
                </a:solidFill>
              </a:rPr>
              <a:t>samenleving de ruimte?</a:t>
            </a:r>
            <a:endParaRPr lang="nl-NL" sz="2400" b="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 smtClean="0">
                <a:solidFill>
                  <a:srgbClr val="000000"/>
                </a:solidFill>
              </a:rPr>
              <a:t>Hoe </a:t>
            </a:r>
            <a:r>
              <a:rPr lang="nl-NL" sz="2400" b="1" dirty="0">
                <a:solidFill>
                  <a:srgbClr val="000000"/>
                </a:solidFill>
              </a:rPr>
              <a:t>benut Twente </a:t>
            </a:r>
            <a:r>
              <a:rPr lang="nl-NL" sz="2400" b="1" dirty="0" smtClean="0">
                <a:solidFill>
                  <a:srgbClr val="000000"/>
                </a:solidFill>
              </a:rPr>
              <a:t>de </a:t>
            </a:r>
            <a:r>
              <a:rPr lang="nl-NL" sz="2400" b="1" dirty="0">
                <a:solidFill>
                  <a:srgbClr val="000000"/>
                </a:solidFill>
              </a:rPr>
              <a:t>kansen van technologische innovatie?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 smtClean="0">
                <a:solidFill>
                  <a:srgbClr val="000000"/>
                </a:solidFill>
              </a:rPr>
              <a:t>Hoe </a:t>
            </a:r>
            <a:r>
              <a:rPr lang="nl-NL" sz="2400" b="1" dirty="0">
                <a:solidFill>
                  <a:srgbClr val="000000"/>
                </a:solidFill>
              </a:rPr>
              <a:t>kan inzet op energietransitie en verduurzaming Twente </a:t>
            </a:r>
            <a:r>
              <a:rPr lang="nl-NL" sz="2400" b="1" dirty="0" smtClean="0">
                <a:solidFill>
                  <a:srgbClr val="000000"/>
                </a:solidFill>
              </a:rPr>
              <a:t>verder helpen</a:t>
            </a:r>
            <a:r>
              <a:rPr lang="nl-NL" sz="2400" b="1" dirty="0">
                <a:solidFill>
                  <a:srgbClr val="000000"/>
                </a:solidFill>
              </a:rPr>
              <a:t>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 smtClean="0">
                <a:solidFill>
                  <a:srgbClr val="000000"/>
                </a:solidFill>
              </a:rPr>
              <a:t>Hoe </a:t>
            </a:r>
            <a:r>
              <a:rPr lang="nl-NL" sz="2400" b="1" dirty="0">
                <a:solidFill>
                  <a:srgbClr val="000000"/>
                </a:solidFill>
              </a:rPr>
              <a:t>kunnen </a:t>
            </a:r>
            <a:r>
              <a:rPr lang="nl-NL" sz="2400" b="1" dirty="0" smtClean="0">
                <a:solidFill>
                  <a:srgbClr val="000000"/>
                </a:solidFill>
              </a:rPr>
              <a:t>transformatieopgaven </a:t>
            </a:r>
            <a:r>
              <a:rPr lang="nl-NL" sz="2400" b="1" dirty="0">
                <a:solidFill>
                  <a:srgbClr val="000000"/>
                </a:solidFill>
              </a:rPr>
              <a:t>bijdragen aan een aantrekkelijk Twente</a:t>
            </a:r>
            <a:r>
              <a:rPr lang="nl-NL" sz="2400" b="1" dirty="0" smtClean="0">
                <a:solidFill>
                  <a:srgbClr val="000000"/>
                </a:solidFill>
              </a:rPr>
              <a:t>?</a:t>
            </a:r>
            <a:endParaRPr lang="nl-NL" sz="2400" b="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2400" b="1" dirty="0" smtClean="0">
                <a:solidFill>
                  <a:srgbClr val="000000"/>
                </a:solidFill>
              </a:rPr>
              <a:t>Welke krachtige samenwerkingen helpen Twente vooruit?</a:t>
            </a:r>
            <a:endParaRPr lang="nl-NL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1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408" t="5242" b="5242"/>
          <a:stretch/>
        </p:blipFill>
        <p:spPr>
          <a:xfrm>
            <a:off x="0" y="406400"/>
            <a:ext cx="8650817" cy="5977467"/>
          </a:xfrm>
        </p:spPr>
      </p:pic>
    </p:spTree>
    <p:extLst>
      <p:ext uri="{BB962C8B-B14F-4D97-AF65-F5344CB8AC3E}">
        <p14:creationId xmlns:p14="http://schemas.microsoft.com/office/powerpoint/2010/main" val="204939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nek-golden-circle-e13786648874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3457" r="29316" b="7654"/>
          <a:stretch/>
        </p:blipFill>
        <p:spPr>
          <a:xfrm>
            <a:off x="2345267" y="237066"/>
            <a:ext cx="4453466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696" y="163850"/>
            <a:ext cx="60083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Verdere verstedelijking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 concentreert zich in grotere steden</a:t>
            </a:r>
          </a:p>
          <a:p>
            <a:pPr marL="800100" lvl="1" indent="-342900">
              <a:buFont typeface="Courier New"/>
              <a:buChar char="o"/>
            </a:pPr>
            <a:r>
              <a:rPr lang="nl-NL" sz="2000" dirty="0" smtClean="0"/>
              <a:t>omvang van de stad</a:t>
            </a:r>
          </a:p>
          <a:p>
            <a:pPr marL="800100" lvl="1" indent="-342900">
              <a:buFont typeface="Courier New"/>
              <a:buChar char="o"/>
            </a:pPr>
            <a:r>
              <a:rPr lang="nl-NL" sz="2000" dirty="0"/>
              <a:t>ligging ten opzichte van het </a:t>
            </a:r>
            <a:r>
              <a:rPr lang="nl-NL" sz="2000" dirty="0" smtClean="0"/>
              <a:t>economisch kerngebied </a:t>
            </a:r>
          </a:p>
          <a:p>
            <a:pPr marL="800100" lvl="1" indent="-342900">
              <a:buFont typeface="Courier New"/>
              <a:buChar char="o"/>
            </a:pPr>
            <a:r>
              <a:rPr lang="nl-NL" sz="2000" dirty="0" smtClean="0"/>
              <a:t>aanwezigheid van hoger onderwijsinstellingen</a:t>
            </a:r>
            <a:endParaRPr lang="nl-NL" sz="2000" dirty="0"/>
          </a:p>
          <a:p>
            <a:endParaRPr lang="nl-NL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1" y="3140547"/>
            <a:ext cx="8388840" cy="31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pic>
        <p:nvPicPr>
          <p:cNvPr id="6" name="Picture 5" descr="PEARL2016_Bevolkingsontwikkeling_per_gemeente_2015_20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r="32840"/>
          <a:stretch/>
        </p:blipFill>
        <p:spPr>
          <a:xfrm>
            <a:off x="2300817" y="699541"/>
            <a:ext cx="6256754" cy="5599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4372" y="144104"/>
            <a:ext cx="415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Bevolkingsontwikkeling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01380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pic>
        <p:nvPicPr>
          <p:cNvPr id="9" name="Picture 8" descr="PEARL2016_Bevolkingsontwikkeling_per_gemeente_2015_20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r="32840"/>
          <a:stretch/>
        </p:blipFill>
        <p:spPr>
          <a:xfrm>
            <a:off x="150283" y="3051521"/>
            <a:ext cx="3524250" cy="3154123"/>
          </a:xfrm>
          <a:prstGeom prst="rect">
            <a:avLst/>
          </a:prstGeom>
        </p:spPr>
      </p:pic>
      <p:pic>
        <p:nvPicPr>
          <p:cNvPr id="10" name="Picture 9" descr="PEARL2016_Bevolkingsontwikkeling_per_gemeente_2015_20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6" t="37428" r="52730" b="43410"/>
          <a:stretch/>
        </p:blipFill>
        <p:spPr>
          <a:xfrm>
            <a:off x="3877738" y="159078"/>
            <a:ext cx="4453462" cy="4387065"/>
          </a:xfrm>
          <a:prstGeom prst="rect">
            <a:avLst/>
          </a:prstGeom>
        </p:spPr>
      </p:pic>
      <p:pic>
        <p:nvPicPr>
          <p:cNvPr id="11" name="Picture 10" descr="PEARL2016_Bevolkingsontwikkeling_per_gemeente_2015_20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3" t="11914" b="55838"/>
          <a:stretch/>
        </p:blipFill>
        <p:spPr>
          <a:xfrm>
            <a:off x="3572927" y="4627286"/>
            <a:ext cx="2878667" cy="17562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795" y="2370667"/>
            <a:ext cx="44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A</a:t>
            </a:r>
            <a:endParaRPr lang="nl-N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25727" y="2832332"/>
            <a:ext cx="44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H</a:t>
            </a:r>
            <a:endParaRPr lang="nl-NL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81324" y="3164765"/>
            <a:ext cx="44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4946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zicht tren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49016" b="52111"/>
          <a:stretch/>
        </p:blipFill>
        <p:spPr>
          <a:xfrm>
            <a:off x="81937" y="144104"/>
            <a:ext cx="2089277" cy="2873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696" y="163850"/>
            <a:ext cx="6008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smtClean="0"/>
              <a:t>Verdere verstedelijking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Groei concentreert zich in grotere steden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Agglomeratievoordelen: </a:t>
            </a:r>
            <a:r>
              <a:rPr lang="nl-NL" sz="2400" i="1" dirty="0" err="1" smtClean="0"/>
              <a:t>sharing</a:t>
            </a:r>
            <a:r>
              <a:rPr lang="nl-NL" sz="2400" dirty="0" smtClean="0"/>
              <a:t>, </a:t>
            </a:r>
            <a:r>
              <a:rPr lang="nl-NL" sz="2400" i="1" dirty="0" smtClean="0"/>
              <a:t>matching</a:t>
            </a:r>
            <a:r>
              <a:rPr lang="nl-NL" sz="2400" dirty="0" smtClean="0"/>
              <a:t>, </a:t>
            </a:r>
            <a:r>
              <a:rPr lang="nl-NL" sz="2400" i="1" dirty="0" err="1" smtClean="0"/>
              <a:t>learning</a:t>
            </a:r>
            <a:endParaRPr lang="nl-NL" sz="2400" i="1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Netwerkkracht: ‘</a:t>
            </a:r>
            <a:r>
              <a:rPr lang="nl-NL" sz="2400" i="1" dirty="0" err="1" smtClean="0"/>
              <a:t>borrowed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size</a:t>
            </a:r>
            <a:r>
              <a:rPr lang="nl-NL" sz="2400" dirty="0" smtClean="0"/>
              <a:t>’ en ‘</a:t>
            </a:r>
            <a:r>
              <a:rPr lang="nl-NL" sz="2400" i="1" dirty="0" err="1" smtClean="0"/>
              <a:t>borrowed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quality</a:t>
            </a:r>
            <a:r>
              <a:rPr lang="nl-NL" sz="2400" dirty="0" smtClean="0"/>
              <a:t>’</a:t>
            </a:r>
            <a:endParaRPr lang="nl-NL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85"/>
          <a:stretch/>
        </p:blipFill>
        <p:spPr>
          <a:xfrm>
            <a:off x="1687146" y="3017655"/>
            <a:ext cx="7002090" cy="33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3817</TotalTime>
  <Words>999</Words>
  <Application>Microsoft Macintosh PowerPoint</Application>
  <PresentationFormat>On-screen Show (4:3)</PresentationFormat>
  <Paragraphs>179</Paragraphs>
  <Slides>52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Lekkerkerker</dc:creator>
  <cp:lastModifiedBy>Judith Lekkerkerker</cp:lastModifiedBy>
  <cp:revision>69</cp:revision>
  <cp:lastPrinted>2016-11-24T15:39:07Z</cp:lastPrinted>
  <dcterms:created xsi:type="dcterms:W3CDTF">2016-02-09T08:47:03Z</dcterms:created>
  <dcterms:modified xsi:type="dcterms:W3CDTF">2016-11-24T16:00:05Z</dcterms:modified>
</cp:coreProperties>
</file>